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205"/>
  </p:notesMasterIdLst>
  <p:sldIdLst>
    <p:sldId id="257" r:id="rId2"/>
    <p:sldId id="826" r:id="rId3"/>
    <p:sldId id="259" r:id="rId4"/>
    <p:sldId id="260" r:id="rId5"/>
    <p:sldId id="261" r:id="rId6"/>
    <p:sldId id="262" r:id="rId7"/>
    <p:sldId id="265" r:id="rId8"/>
    <p:sldId id="266" r:id="rId9"/>
    <p:sldId id="269" r:id="rId10"/>
    <p:sldId id="824" r:id="rId11"/>
    <p:sldId id="267" r:id="rId12"/>
    <p:sldId id="270" r:id="rId13"/>
    <p:sldId id="823" r:id="rId14"/>
    <p:sldId id="272" r:id="rId15"/>
    <p:sldId id="274" r:id="rId16"/>
    <p:sldId id="273" r:id="rId17"/>
    <p:sldId id="276" r:id="rId18"/>
    <p:sldId id="825" r:id="rId19"/>
    <p:sldId id="277" r:id="rId20"/>
    <p:sldId id="278" r:id="rId21"/>
    <p:sldId id="279" r:id="rId22"/>
    <p:sldId id="280" r:id="rId23"/>
    <p:sldId id="281" r:id="rId24"/>
    <p:sldId id="282" r:id="rId25"/>
    <p:sldId id="283" r:id="rId26"/>
    <p:sldId id="284" r:id="rId27"/>
    <p:sldId id="285" r:id="rId28"/>
    <p:sldId id="286" r:id="rId29"/>
    <p:sldId id="287" r:id="rId30"/>
    <p:sldId id="288" r:id="rId31"/>
    <p:sldId id="289" r:id="rId32"/>
    <p:sldId id="290" r:id="rId33"/>
    <p:sldId id="291" r:id="rId34"/>
    <p:sldId id="292" r:id="rId35"/>
    <p:sldId id="827" r:id="rId36"/>
    <p:sldId id="293" r:id="rId37"/>
    <p:sldId id="295" r:id="rId38"/>
    <p:sldId id="297" r:id="rId39"/>
    <p:sldId id="296" r:id="rId40"/>
    <p:sldId id="294" r:id="rId41"/>
    <p:sldId id="298" r:id="rId42"/>
    <p:sldId id="299" r:id="rId43"/>
    <p:sldId id="300" r:id="rId44"/>
    <p:sldId id="301" r:id="rId45"/>
    <p:sldId id="304" r:id="rId46"/>
    <p:sldId id="306" r:id="rId47"/>
    <p:sldId id="308" r:id="rId48"/>
    <p:sldId id="309" r:id="rId49"/>
    <p:sldId id="310" r:id="rId50"/>
    <p:sldId id="311" r:id="rId51"/>
    <p:sldId id="312" r:id="rId52"/>
    <p:sldId id="318" r:id="rId53"/>
    <p:sldId id="314" r:id="rId54"/>
    <p:sldId id="315" r:id="rId55"/>
    <p:sldId id="316" r:id="rId56"/>
    <p:sldId id="319" r:id="rId57"/>
    <p:sldId id="320" r:id="rId58"/>
    <p:sldId id="322" r:id="rId59"/>
    <p:sldId id="328" r:id="rId60"/>
    <p:sldId id="332" r:id="rId61"/>
    <p:sldId id="331" r:id="rId62"/>
    <p:sldId id="326" r:id="rId63"/>
    <p:sldId id="336" r:id="rId64"/>
    <p:sldId id="325" r:id="rId65"/>
    <p:sldId id="335" r:id="rId66"/>
    <p:sldId id="329" r:id="rId67"/>
    <p:sldId id="334" r:id="rId68"/>
    <p:sldId id="327" r:id="rId69"/>
    <p:sldId id="337" r:id="rId70"/>
    <p:sldId id="339" r:id="rId71"/>
    <p:sldId id="338" r:id="rId72"/>
    <p:sldId id="346" r:id="rId73"/>
    <p:sldId id="340" r:id="rId74"/>
    <p:sldId id="342" r:id="rId75"/>
    <p:sldId id="344" r:id="rId76"/>
    <p:sldId id="341" r:id="rId77"/>
    <p:sldId id="347" r:id="rId78"/>
    <p:sldId id="348" r:id="rId79"/>
    <p:sldId id="349" r:id="rId80"/>
    <p:sldId id="350" r:id="rId81"/>
    <p:sldId id="351" r:id="rId82"/>
    <p:sldId id="354" r:id="rId83"/>
    <p:sldId id="353" r:id="rId84"/>
    <p:sldId id="355" r:id="rId85"/>
    <p:sldId id="356" r:id="rId86"/>
    <p:sldId id="357" r:id="rId87"/>
    <p:sldId id="361" r:id="rId88"/>
    <p:sldId id="358" r:id="rId89"/>
    <p:sldId id="360" r:id="rId90"/>
    <p:sldId id="363" r:id="rId91"/>
    <p:sldId id="365" r:id="rId92"/>
    <p:sldId id="364" r:id="rId93"/>
    <p:sldId id="389" r:id="rId94"/>
    <p:sldId id="390" r:id="rId95"/>
    <p:sldId id="828" r:id="rId96"/>
    <p:sldId id="382" r:id="rId97"/>
    <p:sldId id="367" r:id="rId98"/>
    <p:sldId id="387" r:id="rId99"/>
    <p:sldId id="384" r:id="rId100"/>
    <p:sldId id="386" r:id="rId101"/>
    <p:sldId id="377" r:id="rId102"/>
    <p:sldId id="380" r:id="rId103"/>
    <p:sldId id="373" r:id="rId104"/>
    <p:sldId id="372" r:id="rId105"/>
    <p:sldId id="378" r:id="rId106"/>
    <p:sldId id="375" r:id="rId107"/>
    <p:sldId id="376" r:id="rId108"/>
    <p:sldId id="368" r:id="rId109"/>
    <p:sldId id="391" r:id="rId110"/>
    <p:sldId id="395" r:id="rId111"/>
    <p:sldId id="397" r:id="rId112"/>
    <p:sldId id="396" r:id="rId113"/>
    <p:sldId id="398" r:id="rId114"/>
    <p:sldId id="399" r:id="rId115"/>
    <p:sldId id="400" r:id="rId116"/>
    <p:sldId id="393" r:id="rId117"/>
    <p:sldId id="392" r:id="rId118"/>
    <p:sldId id="404" r:id="rId119"/>
    <p:sldId id="403" r:id="rId120"/>
    <p:sldId id="362" r:id="rId121"/>
    <p:sldId id="406" r:id="rId122"/>
    <p:sldId id="407" r:id="rId123"/>
    <p:sldId id="408" r:id="rId124"/>
    <p:sldId id="409" r:id="rId125"/>
    <p:sldId id="412" r:id="rId126"/>
    <p:sldId id="411" r:id="rId127"/>
    <p:sldId id="413" r:id="rId128"/>
    <p:sldId id="829" r:id="rId129"/>
    <p:sldId id="416" r:id="rId130"/>
    <p:sldId id="425" r:id="rId131"/>
    <p:sldId id="417" r:id="rId132"/>
    <p:sldId id="422" r:id="rId133"/>
    <p:sldId id="420" r:id="rId134"/>
    <p:sldId id="423" r:id="rId135"/>
    <p:sldId id="424" r:id="rId136"/>
    <p:sldId id="426" r:id="rId137"/>
    <p:sldId id="427" r:id="rId138"/>
    <p:sldId id="428" r:id="rId139"/>
    <p:sldId id="429" r:id="rId140"/>
    <p:sldId id="435" r:id="rId141"/>
    <p:sldId id="436" r:id="rId142"/>
    <p:sldId id="438" r:id="rId143"/>
    <p:sldId id="443" r:id="rId144"/>
    <p:sldId id="444" r:id="rId145"/>
    <p:sldId id="442" r:id="rId146"/>
    <p:sldId id="446" r:id="rId147"/>
    <p:sldId id="447" r:id="rId148"/>
    <p:sldId id="448" r:id="rId149"/>
    <p:sldId id="449" r:id="rId150"/>
    <p:sldId id="450" r:id="rId151"/>
    <p:sldId id="451" r:id="rId152"/>
    <p:sldId id="452" r:id="rId153"/>
    <p:sldId id="453" r:id="rId154"/>
    <p:sldId id="454" r:id="rId155"/>
    <p:sldId id="455" r:id="rId156"/>
    <p:sldId id="456" r:id="rId157"/>
    <p:sldId id="457" r:id="rId158"/>
    <p:sldId id="463" r:id="rId159"/>
    <p:sldId id="431" r:id="rId160"/>
    <p:sldId id="432" r:id="rId161"/>
    <p:sldId id="464" r:id="rId162"/>
    <p:sldId id="465" r:id="rId163"/>
    <p:sldId id="474" r:id="rId164"/>
    <p:sldId id="475" r:id="rId165"/>
    <p:sldId id="476" r:id="rId166"/>
    <p:sldId id="477" r:id="rId167"/>
    <p:sldId id="833" r:id="rId168"/>
    <p:sldId id="481" r:id="rId169"/>
    <p:sldId id="479" r:id="rId170"/>
    <p:sldId id="492" r:id="rId171"/>
    <p:sldId id="497" r:id="rId172"/>
    <p:sldId id="482" r:id="rId173"/>
    <p:sldId id="483" r:id="rId174"/>
    <p:sldId id="495" r:id="rId175"/>
    <p:sldId id="494" r:id="rId176"/>
    <p:sldId id="496" r:id="rId177"/>
    <p:sldId id="499" r:id="rId178"/>
    <p:sldId id="500" r:id="rId179"/>
    <p:sldId id="501" r:id="rId180"/>
    <p:sldId id="503" r:id="rId181"/>
    <p:sldId id="830" r:id="rId182"/>
    <p:sldId id="831" r:id="rId183"/>
    <p:sldId id="832" r:id="rId184"/>
    <p:sldId id="508" r:id="rId185"/>
    <p:sldId id="507" r:id="rId186"/>
    <p:sldId id="512" r:id="rId187"/>
    <p:sldId id="513" r:id="rId188"/>
    <p:sldId id="514" r:id="rId189"/>
    <p:sldId id="515" r:id="rId190"/>
    <p:sldId id="518" r:id="rId191"/>
    <p:sldId id="521" r:id="rId192"/>
    <p:sldId id="522" r:id="rId193"/>
    <p:sldId id="524" r:id="rId194"/>
    <p:sldId id="526" r:id="rId195"/>
    <p:sldId id="527" r:id="rId196"/>
    <p:sldId id="525" r:id="rId197"/>
    <p:sldId id="529" r:id="rId198"/>
    <p:sldId id="530" r:id="rId199"/>
    <p:sldId id="532" r:id="rId200"/>
    <p:sldId id="534" r:id="rId201"/>
    <p:sldId id="535" r:id="rId202"/>
    <p:sldId id="536" r:id="rId203"/>
    <p:sldId id="537" r:id="rId204"/>
  </p:sldIdLst>
  <p:sldSz cx="7740650" cy="5148263"/>
  <p:notesSz cx="6858000" cy="9144000"/>
  <p:photoAlbum/>
  <p:defaultTextStyle>
    <a:defPPr>
      <a:defRPr lang="de-DE"/>
    </a:defPPr>
    <a:lvl1pPr marL="0" algn="l" defTabSz="761147" rtl="0" eaLnBrk="1" latinLnBrk="0" hangingPunct="1">
      <a:defRPr sz="1498" kern="1200">
        <a:solidFill>
          <a:schemeClr val="tx1"/>
        </a:solidFill>
        <a:latin typeface="+mn-lt"/>
        <a:ea typeface="+mn-ea"/>
        <a:cs typeface="+mn-cs"/>
      </a:defRPr>
    </a:lvl1pPr>
    <a:lvl2pPr marL="380573" algn="l" defTabSz="761147" rtl="0" eaLnBrk="1" latinLnBrk="0" hangingPunct="1">
      <a:defRPr sz="1498" kern="1200">
        <a:solidFill>
          <a:schemeClr val="tx1"/>
        </a:solidFill>
        <a:latin typeface="+mn-lt"/>
        <a:ea typeface="+mn-ea"/>
        <a:cs typeface="+mn-cs"/>
      </a:defRPr>
    </a:lvl2pPr>
    <a:lvl3pPr marL="761147" algn="l" defTabSz="761147" rtl="0" eaLnBrk="1" latinLnBrk="0" hangingPunct="1">
      <a:defRPr sz="1498" kern="1200">
        <a:solidFill>
          <a:schemeClr val="tx1"/>
        </a:solidFill>
        <a:latin typeface="+mn-lt"/>
        <a:ea typeface="+mn-ea"/>
        <a:cs typeface="+mn-cs"/>
      </a:defRPr>
    </a:lvl3pPr>
    <a:lvl4pPr marL="1141720" algn="l" defTabSz="761147" rtl="0" eaLnBrk="1" latinLnBrk="0" hangingPunct="1">
      <a:defRPr sz="1498" kern="1200">
        <a:solidFill>
          <a:schemeClr val="tx1"/>
        </a:solidFill>
        <a:latin typeface="+mn-lt"/>
        <a:ea typeface="+mn-ea"/>
        <a:cs typeface="+mn-cs"/>
      </a:defRPr>
    </a:lvl4pPr>
    <a:lvl5pPr marL="1522293" algn="l" defTabSz="761147" rtl="0" eaLnBrk="1" latinLnBrk="0" hangingPunct="1">
      <a:defRPr sz="1498" kern="1200">
        <a:solidFill>
          <a:schemeClr val="tx1"/>
        </a:solidFill>
        <a:latin typeface="+mn-lt"/>
        <a:ea typeface="+mn-ea"/>
        <a:cs typeface="+mn-cs"/>
      </a:defRPr>
    </a:lvl5pPr>
    <a:lvl6pPr marL="1902866" algn="l" defTabSz="761147" rtl="0" eaLnBrk="1" latinLnBrk="0" hangingPunct="1">
      <a:defRPr sz="1498" kern="1200">
        <a:solidFill>
          <a:schemeClr val="tx1"/>
        </a:solidFill>
        <a:latin typeface="+mn-lt"/>
        <a:ea typeface="+mn-ea"/>
        <a:cs typeface="+mn-cs"/>
      </a:defRPr>
    </a:lvl6pPr>
    <a:lvl7pPr marL="2283440" algn="l" defTabSz="761147" rtl="0" eaLnBrk="1" latinLnBrk="0" hangingPunct="1">
      <a:defRPr sz="1498" kern="1200">
        <a:solidFill>
          <a:schemeClr val="tx1"/>
        </a:solidFill>
        <a:latin typeface="+mn-lt"/>
        <a:ea typeface="+mn-ea"/>
        <a:cs typeface="+mn-cs"/>
      </a:defRPr>
    </a:lvl7pPr>
    <a:lvl8pPr marL="2664013" algn="l" defTabSz="761147" rtl="0" eaLnBrk="1" latinLnBrk="0" hangingPunct="1">
      <a:defRPr sz="1498" kern="1200">
        <a:solidFill>
          <a:schemeClr val="tx1"/>
        </a:solidFill>
        <a:latin typeface="+mn-lt"/>
        <a:ea typeface="+mn-ea"/>
        <a:cs typeface="+mn-cs"/>
      </a:defRPr>
    </a:lvl8pPr>
    <a:lvl9pPr marL="3044586" algn="l" defTabSz="761147" rtl="0" eaLnBrk="1" latinLnBrk="0" hangingPunct="1">
      <a:defRPr sz="1498"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6890" autoAdjust="0"/>
    <p:restoredTop sz="94660"/>
  </p:normalViewPr>
  <p:slideViewPr>
    <p:cSldViewPr>
      <p:cViewPr varScale="1">
        <p:scale>
          <a:sx n="113" d="100"/>
          <a:sy n="113" d="100"/>
        </p:scale>
        <p:origin x="595" y="82"/>
      </p:cViewPr>
      <p:guideLst/>
    </p:cSldViewPr>
  </p:slideViewPr>
  <p:notesTextViewPr>
    <p:cViewPr>
      <p:scale>
        <a:sx n="1" d="1"/>
        <a:sy n="1" d="1"/>
      </p:scale>
      <p:origin x="0" y="0"/>
    </p:cViewPr>
  </p:notesTextViewPr>
  <p:sorterViewPr>
    <p:cViewPr>
      <p:scale>
        <a:sx n="100" d="100"/>
        <a:sy n="100" d="100"/>
      </p:scale>
      <p:origin x="0" y="-15264"/>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notesMaster" Target="notesMasters/notesMaster1.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presProps" Target="presProps.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viewProps" Target="viewProps.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tableStyles" Target="tableStyles.xml"/><Relationship Id="rId190" Type="http://schemas.openxmlformats.org/officeDocument/2006/relationships/slide" Target="slides/slide189.xml"/><Relationship Id="rId204" Type="http://schemas.openxmlformats.org/officeDocument/2006/relationships/slide" Target="slides/slide203.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BABE81-D10E-4ACE-A611-001AFECFEE71}" type="datetimeFigureOut">
              <a:rPr lang="de-DE" smtClean="0"/>
              <a:t>14.01.2020</a:t>
            </a:fld>
            <a:endParaRPr lang="de-DE"/>
          </a:p>
        </p:txBody>
      </p:sp>
      <p:sp>
        <p:nvSpPr>
          <p:cNvPr id="4" name="Folienbildplatzhalter 3"/>
          <p:cNvSpPr>
            <a:spLocks noGrp="1" noRot="1" noChangeAspect="1"/>
          </p:cNvSpPr>
          <p:nvPr>
            <p:ph type="sldImg" idx="2"/>
          </p:nvPr>
        </p:nvSpPr>
        <p:spPr>
          <a:xfrm>
            <a:off x="1109663" y="1143000"/>
            <a:ext cx="4638675"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F1AC9D-1A81-4619-AA6C-C323D021FFF7}" type="slidenum">
              <a:rPr lang="de-DE" smtClean="0"/>
              <a:t>‹Nr.›</a:t>
            </a:fld>
            <a:endParaRPr lang="de-DE"/>
          </a:p>
        </p:txBody>
      </p:sp>
    </p:spTree>
    <p:extLst>
      <p:ext uri="{BB962C8B-B14F-4D97-AF65-F5344CB8AC3E}">
        <p14:creationId xmlns:p14="http://schemas.microsoft.com/office/powerpoint/2010/main" val="366504706"/>
      </p:ext>
    </p:extLst>
  </p:cSld>
  <p:clrMap bg1="lt1" tx1="dk1" bg2="lt2" tx2="dk2" accent1="accent1" accent2="accent2" accent3="accent3" accent4="accent4" accent5="accent5" accent6="accent6" hlink="hlink" folHlink="folHlink"/>
  <p:notesStyle>
    <a:lvl1pPr marL="0" algn="l" defTabSz="761147" rtl="0" eaLnBrk="1" latinLnBrk="0" hangingPunct="1">
      <a:defRPr sz="999" kern="1200">
        <a:solidFill>
          <a:schemeClr val="tx1"/>
        </a:solidFill>
        <a:latin typeface="+mn-lt"/>
        <a:ea typeface="+mn-ea"/>
        <a:cs typeface="+mn-cs"/>
      </a:defRPr>
    </a:lvl1pPr>
    <a:lvl2pPr marL="380573" algn="l" defTabSz="761147" rtl="0" eaLnBrk="1" latinLnBrk="0" hangingPunct="1">
      <a:defRPr sz="999" kern="1200">
        <a:solidFill>
          <a:schemeClr val="tx1"/>
        </a:solidFill>
        <a:latin typeface="+mn-lt"/>
        <a:ea typeface="+mn-ea"/>
        <a:cs typeface="+mn-cs"/>
      </a:defRPr>
    </a:lvl2pPr>
    <a:lvl3pPr marL="761147" algn="l" defTabSz="761147" rtl="0" eaLnBrk="1" latinLnBrk="0" hangingPunct="1">
      <a:defRPr sz="999" kern="1200">
        <a:solidFill>
          <a:schemeClr val="tx1"/>
        </a:solidFill>
        <a:latin typeface="+mn-lt"/>
        <a:ea typeface="+mn-ea"/>
        <a:cs typeface="+mn-cs"/>
      </a:defRPr>
    </a:lvl3pPr>
    <a:lvl4pPr marL="1141720" algn="l" defTabSz="761147" rtl="0" eaLnBrk="1" latinLnBrk="0" hangingPunct="1">
      <a:defRPr sz="999" kern="1200">
        <a:solidFill>
          <a:schemeClr val="tx1"/>
        </a:solidFill>
        <a:latin typeface="+mn-lt"/>
        <a:ea typeface="+mn-ea"/>
        <a:cs typeface="+mn-cs"/>
      </a:defRPr>
    </a:lvl4pPr>
    <a:lvl5pPr marL="1522293" algn="l" defTabSz="761147" rtl="0" eaLnBrk="1" latinLnBrk="0" hangingPunct="1">
      <a:defRPr sz="999" kern="1200">
        <a:solidFill>
          <a:schemeClr val="tx1"/>
        </a:solidFill>
        <a:latin typeface="+mn-lt"/>
        <a:ea typeface="+mn-ea"/>
        <a:cs typeface="+mn-cs"/>
      </a:defRPr>
    </a:lvl5pPr>
    <a:lvl6pPr marL="1902866" algn="l" defTabSz="761147" rtl="0" eaLnBrk="1" latinLnBrk="0" hangingPunct="1">
      <a:defRPr sz="999" kern="1200">
        <a:solidFill>
          <a:schemeClr val="tx1"/>
        </a:solidFill>
        <a:latin typeface="+mn-lt"/>
        <a:ea typeface="+mn-ea"/>
        <a:cs typeface="+mn-cs"/>
      </a:defRPr>
    </a:lvl6pPr>
    <a:lvl7pPr marL="2283440" algn="l" defTabSz="761147" rtl="0" eaLnBrk="1" latinLnBrk="0" hangingPunct="1">
      <a:defRPr sz="999" kern="1200">
        <a:solidFill>
          <a:schemeClr val="tx1"/>
        </a:solidFill>
        <a:latin typeface="+mn-lt"/>
        <a:ea typeface="+mn-ea"/>
        <a:cs typeface="+mn-cs"/>
      </a:defRPr>
    </a:lvl7pPr>
    <a:lvl8pPr marL="2664013" algn="l" defTabSz="761147" rtl="0" eaLnBrk="1" latinLnBrk="0" hangingPunct="1">
      <a:defRPr sz="999" kern="1200">
        <a:solidFill>
          <a:schemeClr val="tx1"/>
        </a:solidFill>
        <a:latin typeface="+mn-lt"/>
        <a:ea typeface="+mn-ea"/>
        <a:cs typeface="+mn-cs"/>
      </a:defRPr>
    </a:lvl8pPr>
    <a:lvl9pPr marL="3044586" algn="l" defTabSz="761147" rtl="0" eaLnBrk="1" latinLnBrk="0" hangingPunct="1">
      <a:defRPr sz="999"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967581" y="842552"/>
            <a:ext cx="5805488" cy="1792358"/>
          </a:xfrm>
        </p:spPr>
        <p:txBody>
          <a:bodyPr anchor="b"/>
          <a:lstStyle>
            <a:lvl1pPr algn="ctr">
              <a:defRPr sz="3809"/>
            </a:lvl1pPr>
          </a:lstStyle>
          <a:p>
            <a:r>
              <a:rPr lang="de-DE" smtClean="0"/>
              <a:t>Titelmasterformat durch Klicken bearbeiten</a:t>
            </a:r>
            <a:endParaRPr lang="de-DE"/>
          </a:p>
        </p:txBody>
      </p:sp>
      <p:sp>
        <p:nvSpPr>
          <p:cNvPr id="3" name="Untertitel 2"/>
          <p:cNvSpPr>
            <a:spLocks noGrp="1"/>
          </p:cNvSpPr>
          <p:nvPr>
            <p:ph type="subTitle" idx="1"/>
          </p:nvPr>
        </p:nvSpPr>
        <p:spPr>
          <a:xfrm>
            <a:off x="967581" y="2704030"/>
            <a:ext cx="5805488" cy="1242971"/>
          </a:xfrm>
        </p:spPr>
        <p:txBody>
          <a:bodyPr/>
          <a:lstStyle>
            <a:lvl1pPr marL="0" indent="0" algn="ctr">
              <a:buNone/>
              <a:defRPr sz="1524"/>
            </a:lvl1pPr>
            <a:lvl2pPr marL="290276" indent="0" algn="ctr">
              <a:buNone/>
              <a:defRPr sz="1270"/>
            </a:lvl2pPr>
            <a:lvl3pPr marL="580553" indent="0" algn="ctr">
              <a:buNone/>
              <a:defRPr sz="1143"/>
            </a:lvl3pPr>
            <a:lvl4pPr marL="870829" indent="0" algn="ctr">
              <a:buNone/>
              <a:defRPr sz="1016"/>
            </a:lvl4pPr>
            <a:lvl5pPr marL="1161105" indent="0" algn="ctr">
              <a:buNone/>
              <a:defRPr sz="1016"/>
            </a:lvl5pPr>
            <a:lvl6pPr marL="1451381" indent="0" algn="ctr">
              <a:buNone/>
              <a:defRPr sz="1016"/>
            </a:lvl6pPr>
            <a:lvl7pPr marL="1741658" indent="0" algn="ctr">
              <a:buNone/>
              <a:defRPr sz="1016"/>
            </a:lvl7pPr>
            <a:lvl8pPr marL="2031934" indent="0" algn="ctr">
              <a:buNone/>
              <a:defRPr sz="1016"/>
            </a:lvl8pPr>
            <a:lvl9pPr marL="2322210" indent="0" algn="ctr">
              <a:buNone/>
              <a:defRPr sz="1016"/>
            </a:lvl9pPr>
          </a:lstStyle>
          <a:p>
            <a:r>
              <a:rPr lang="de-DE" smtClean="0"/>
              <a:t>Formatvorlage des Untertitelmasters durch Klicken bearbeiten</a:t>
            </a:r>
            <a:endParaRPr lang="de-DE"/>
          </a:p>
        </p:txBody>
      </p:sp>
      <p:sp>
        <p:nvSpPr>
          <p:cNvPr id="4" name="Datumsplatzhalter 3"/>
          <p:cNvSpPr>
            <a:spLocks noGrp="1"/>
          </p:cNvSpPr>
          <p:nvPr>
            <p:ph type="dt" sz="half" idx="10"/>
          </p:nvPr>
        </p:nvSpPr>
        <p:spPr/>
        <p:txBody>
          <a:bodyPr/>
          <a:lstStyle/>
          <a:p>
            <a:fld id="{EEEDC79E-1EBF-431C-AB69-912F2A64E4A0}" type="datetimeFigureOut">
              <a:rPr lang="de-DE" smtClean="0"/>
              <a:t>14.01.2020</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ED8650AD-57B5-41C2-A0D9-CAE493F4858C}" type="slidenum">
              <a:rPr lang="de-DE" smtClean="0"/>
              <a:t>‹Nr.›</a:t>
            </a:fld>
            <a:endParaRPr lang="de-DE"/>
          </a:p>
        </p:txBody>
      </p:sp>
    </p:spTree>
    <p:extLst>
      <p:ext uri="{BB962C8B-B14F-4D97-AF65-F5344CB8AC3E}">
        <p14:creationId xmlns:p14="http://schemas.microsoft.com/office/powerpoint/2010/main" val="17493550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EEEDC79E-1EBF-431C-AB69-912F2A64E4A0}" type="datetimeFigureOut">
              <a:rPr lang="de-DE" smtClean="0"/>
              <a:t>14.01.2020</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ED8650AD-57B5-41C2-A0D9-CAE493F4858C}" type="slidenum">
              <a:rPr lang="de-DE" smtClean="0"/>
              <a:t>‹Nr.›</a:t>
            </a:fld>
            <a:endParaRPr lang="de-DE"/>
          </a:p>
        </p:txBody>
      </p:sp>
    </p:spTree>
    <p:extLst>
      <p:ext uri="{BB962C8B-B14F-4D97-AF65-F5344CB8AC3E}">
        <p14:creationId xmlns:p14="http://schemas.microsoft.com/office/powerpoint/2010/main" val="37731157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5539402" y="274097"/>
            <a:ext cx="1669078" cy="4362915"/>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532170" y="274097"/>
            <a:ext cx="4910475" cy="4362915"/>
          </a:xfrm>
        </p:spPr>
        <p:txBody>
          <a:bodyPr vert="eaVert"/>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EEEDC79E-1EBF-431C-AB69-912F2A64E4A0}" type="datetimeFigureOut">
              <a:rPr lang="de-DE" smtClean="0"/>
              <a:t>14.01.2020</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ED8650AD-57B5-41C2-A0D9-CAE493F4858C}" type="slidenum">
              <a:rPr lang="de-DE" smtClean="0"/>
              <a:t>‹Nr.›</a:t>
            </a:fld>
            <a:endParaRPr lang="de-DE"/>
          </a:p>
        </p:txBody>
      </p:sp>
    </p:spTree>
    <p:extLst>
      <p:ext uri="{BB962C8B-B14F-4D97-AF65-F5344CB8AC3E}">
        <p14:creationId xmlns:p14="http://schemas.microsoft.com/office/powerpoint/2010/main" val="42851534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EEEDC79E-1EBF-431C-AB69-912F2A64E4A0}" type="datetimeFigureOut">
              <a:rPr lang="de-DE" smtClean="0"/>
              <a:t>14.01.2020</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ED8650AD-57B5-41C2-A0D9-CAE493F4858C}" type="slidenum">
              <a:rPr lang="de-DE" smtClean="0"/>
              <a:t>‹Nr.›</a:t>
            </a:fld>
            <a:endParaRPr lang="de-DE"/>
          </a:p>
        </p:txBody>
      </p:sp>
    </p:spTree>
    <p:extLst>
      <p:ext uri="{BB962C8B-B14F-4D97-AF65-F5344CB8AC3E}">
        <p14:creationId xmlns:p14="http://schemas.microsoft.com/office/powerpoint/2010/main" val="20881730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528138" y="1283491"/>
            <a:ext cx="6676311" cy="2141534"/>
          </a:xfrm>
        </p:spPr>
        <p:txBody>
          <a:bodyPr anchor="b"/>
          <a:lstStyle>
            <a:lvl1pPr>
              <a:defRPr sz="3809"/>
            </a:lvl1pPr>
          </a:lstStyle>
          <a:p>
            <a:r>
              <a:rPr lang="de-DE" smtClean="0"/>
              <a:t>Titelmasterformat durch Klicken bearbeiten</a:t>
            </a:r>
            <a:endParaRPr lang="de-DE"/>
          </a:p>
        </p:txBody>
      </p:sp>
      <p:sp>
        <p:nvSpPr>
          <p:cNvPr id="3" name="Textplatzhalter 2"/>
          <p:cNvSpPr>
            <a:spLocks noGrp="1"/>
          </p:cNvSpPr>
          <p:nvPr>
            <p:ph type="body" idx="1"/>
          </p:nvPr>
        </p:nvSpPr>
        <p:spPr>
          <a:xfrm>
            <a:off x="528138" y="3445285"/>
            <a:ext cx="6676311" cy="1126182"/>
          </a:xfrm>
        </p:spPr>
        <p:txBody>
          <a:bodyPr/>
          <a:lstStyle>
            <a:lvl1pPr marL="0" indent="0">
              <a:buNone/>
              <a:defRPr sz="1524">
                <a:solidFill>
                  <a:schemeClr val="tx1">
                    <a:tint val="75000"/>
                  </a:schemeClr>
                </a:solidFill>
              </a:defRPr>
            </a:lvl1pPr>
            <a:lvl2pPr marL="290276" indent="0">
              <a:buNone/>
              <a:defRPr sz="1270">
                <a:solidFill>
                  <a:schemeClr val="tx1">
                    <a:tint val="75000"/>
                  </a:schemeClr>
                </a:solidFill>
              </a:defRPr>
            </a:lvl2pPr>
            <a:lvl3pPr marL="580553" indent="0">
              <a:buNone/>
              <a:defRPr sz="1143">
                <a:solidFill>
                  <a:schemeClr val="tx1">
                    <a:tint val="75000"/>
                  </a:schemeClr>
                </a:solidFill>
              </a:defRPr>
            </a:lvl3pPr>
            <a:lvl4pPr marL="870829" indent="0">
              <a:buNone/>
              <a:defRPr sz="1016">
                <a:solidFill>
                  <a:schemeClr val="tx1">
                    <a:tint val="75000"/>
                  </a:schemeClr>
                </a:solidFill>
              </a:defRPr>
            </a:lvl4pPr>
            <a:lvl5pPr marL="1161105" indent="0">
              <a:buNone/>
              <a:defRPr sz="1016">
                <a:solidFill>
                  <a:schemeClr val="tx1">
                    <a:tint val="75000"/>
                  </a:schemeClr>
                </a:solidFill>
              </a:defRPr>
            </a:lvl5pPr>
            <a:lvl6pPr marL="1451381" indent="0">
              <a:buNone/>
              <a:defRPr sz="1016">
                <a:solidFill>
                  <a:schemeClr val="tx1">
                    <a:tint val="75000"/>
                  </a:schemeClr>
                </a:solidFill>
              </a:defRPr>
            </a:lvl6pPr>
            <a:lvl7pPr marL="1741658" indent="0">
              <a:buNone/>
              <a:defRPr sz="1016">
                <a:solidFill>
                  <a:schemeClr val="tx1">
                    <a:tint val="75000"/>
                  </a:schemeClr>
                </a:solidFill>
              </a:defRPr>
            </a:lvl7pPr>
            <a:lvl8pPr marL="2031934" indent="0">
              <a:buNone/>
              <a:defRPr sz="1016">
                <a:solidFill>
                  <a:schemeClr val="tx1">
                    <a:tint val="75000"/>
                  </a:schemeClr>
                </a:solidFill>
              </a:defRPr>
            </a:lvl8pPr>
            <a:lvl9pPr marL="2322210" indent="0">
              <a:buNone/>
              <a:defRPr sz="1016">
                <a:solidFill>
                  <a:schemeClr val="tx1">
                    <a:tint val="75000"/>
                  </a:schemeClr>
                </a:solidFill>
              </a:defRPr>
            </a:lvl9pPr>
          </a:lstStyle>
          <a:p>
            <a:pPr lvl="0"/>
            <a:r>
              <a:rPr lang="de-DE" smtClean="0"/>
              <a:t>Formatvorlagen des Textmasters bearbeiten</a:t>
            </a:r>
          </a:p>
        </p:txBody>
      </p:sp>
      <p:sp>
        <p:nvSpPr>
          <p:cNvPr id="4" name="Datumsplatzhalter 3"/>
          <p:cNvSpPr>
            <a:spLocks noGrp="1"/>
          </p:cNvSpPr>
          <p:nvPr>
            <p:ph type="dt" sz="half" idx="10"/>
          </p:nvPr>
        </p:nvSpPr>
        <p:spPr/>
        <p:txBody>
          <a:bodyPr/>
          <a:lstStyle/>
          <a:p>
            <a:fld id="{EEEDC79E-1EBF-431C-AB69-912F2A64E4A0}" type="datetimeFigureOut">
              <a:rPr lang="de-DE" smtClean="0"/>
              <a:t>14.01.2020</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ED8650AD-57B5-41C2-A0D9-CAE493F4858C}" type="slidenum">
              <a:rPr lang="de-DE" smtClean="0"/>
              <a:t>‹Nr.›</a:t>
            </a:fld>
            <a:endParaRPr lang="de-DE"/>
          </a:p>
        </p:txBody>
      </p:sp>
    </p:spTree>
    <p:extLst>
      <p:ext uri="{BB962C8B-B14F-4D97-AF65-F5344CB8AC3E}">
        <p14:creationId xmlns:p14="http://schemas.microsoft.com/office/powerpoint/2010/main" val="33948835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532170" y="1370486"/>
            <a:ext cx="3289776" cy="3266526"/>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3918704" y="1370486"/>
            <a:ext cx="3289776" cy="3266526"/>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p:txBody>
          <a:bodyPr/>
          <a:lstStyle/>
          <a:p>
            <a:fld id="{EEEDC79E-1EBF-431C-AB69-912F2A64E4A0}" type="datetimeFigureOut">
              <a:rPr lang="de-DE" smtClean="0"/>
              <a:t>14.01.2020</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ED8650AD-57B5-41C2-A0D9-CAE493F4858C}" type="slidenum">
              <a:rPr lang="de-DE" smtClean="0"/>
              <a:t>‹Nr.›</a:t>
            </a:fld>
            <a:endParaRPr lang="de-DE"/>
          </a:p>
        </p:txBody>
      </p:sp>
    </p:spTree>
    <p:extLst>
      <p:ext uri="{BB962C8B-B14F-4D97-AF65-F5344CB8AC3E}">
        <p14:creationId xmlns:p14="http://schemas.microsoft.com/office/powerpoint/2010/main" val="24045632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533178" y="274098"/>
            <a:ext cx="6676311" cy="995093"/>
          </a:xfrm>
        </p:spPr>
        <p:txBody>
          <a:bodyPr/>
          <a:lstStyle/>
          <a:p>
            <a:r>
              <a:rPr lang="de-DE" smtClean="0"/>
              <a:t>Titelmasterformat durch Klicken bearbeiten</a:t>
            </a:r>
            <a:endParaRPr lang="de-DE"/>
          </a:p>
        </p:txBody>
      </p:sp>
      <p:sp>
        <p:nvSpPr>
          <p:cNvPr id="3" name="Textplatzhalter 2"/>
          <p:cNvSpPr>
            <a:spLocks noGrp="1"/>
          </p:cNvSpPr>
          <p:nvPr>
            <p:ph type="body" idx="1"/>
          </p:nvPr>
        </p:nvSpPr>
        <p:spPr>
          <a:xfrm>
            <a:off x="533178" y="1262040"/>
            <a:ext cx="3274657" cy="618506"/>
          </a:xfrm>
        </p:spPr>
        <p:txBody>
          <a:bodyPr anchor="b"/>
          <a:lstStyle>
            <a:lvl1pPr marL="0" indent="0">
              <a:buNone/>
              <a:defRPr sz="1524" b="1"/>
            </a:lvl1pPr>
            <a:lvl2pPr marL="290276" indent="0">
              <a:buNone/>
              <a:defRPr sz="1270" b="1"/>
            </a:lvl2pPr>
            <a:lvl3pPr marL="580553" indent="0">
              <a:buNone/>
              <a:defRPr sz="1143" b="1"/>
            </a:lvl3pPr>
            <a:lvl4pPr marL="870829" indent="0">
              <a:buNone/>
              <a:defRPr sz="1016" b="1"/>
            </a:lvl4pPr>
            <a:lvl5pPr marL="1161105" indent="0">
              <a:buNone/>
              <a:defRPr sz="1016" b="1"/>
            </a:lvl5pPr>
            <a:lvl6pPr marL="1451381" indent="0">
              <a:buNone/>
              <a:defRPr sz="1016" b="1"/>
            </a:lvl6pPr>
            <a:lvl7pPr marL="1741658" indent="0">
              <a:buNone/>
              <a:defRPr sz="1016" b="1"/>
            </a:lvl7pPr>
            <a:lvl8pPr marL="2031934" indent="0">
              <a:buNone/>
              <a:defRPr sz="1016" b="1"/>
            </a:lvl8pPr>
            <a:lvl9pPr marL="2322210" indent="0">
              <a:buNone/>
              <a:defRPr sz="1016" b="1"/>
            </a:lvl9pPr>
          </a:lstStyle>
          <a:p>
            <a:pPr lvl="0"/>
            <a:r>
              <a:rPr lang="de-DE" smtClean="0"/>
              <a:t>Formatvorlagen des Textmasters bearbeiten</a:t>
            </a:r>
          </a:p>
        </p:txBody>
      </p:sp>
      <p:sp>
        <p:nvSpPr>
          <p:cNvPr id="4" name="Inhaltsplatzhalter 3"/>
          <p:cNvSpPr>
            <a:spLocks noGrp="1"/>
          </p:cNvSpPr>
          <p:nvPr>
            <p:ph sz="half" idx="2"/>
          </p:nvPr>
        </p:nvSpPr>
        <p:spPr>
          <a:xfrm>
            <a:off x="533178" y="1880546"/>
            <a:ext cx="3274657" cy="2766000"/>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3918704" y="1262040"/>
            <a:ext cx="3290784" cy="618506"/>
          </a:xfrm>
        </p:spPr>
        <p:txBody>
          <a:bodyPr anchor="b"/>
          <a:lstStyle>
            <a:lvl1pPr marL="0" indent="0">
              <a:buNone/>
              <a:defRPr sz="1524" b="1"/>
            </a:lvl1pPr>
            <a:lvl2pPr marL="290276" indent="0">
              <a:buNone/>
              <a:defRPr sz="1270" b="1"/>
            </a:lvl2pPr>
            <a:lvl3pPr marL="580553" indent="0">
              <a:buNone/>
              <a:defRPr sz="1143" b="1"/>
            </a:lvl3pPr>
            <a:lvl4pPr marL="870829" indent="0">
              <a:buNone/>
              <a:defRPr sz="1016" b="1"/>
            </a:lvl4pPr>
            <a:lvl5pPr marL="1161105" indent="0">
              <a:buNone/>
              <a:defRPr sz="1016" b="1"/>
            </a:lvl5pPr>
            <a:lvl6pPr marL="1451381" indent="0">
              <a:buNone/>
              <a:defRPr sz="1016" b="1"/>
            </a:lvl6pPr>
            <a:lvl7pPr marL="1741658" indent="0">
              <a:buNone/>
              <a:defRPr sz="1016" b="1"/>
            </a:lvl7pPr>
            <a:lvl8pPr marL="2031934" indent="0">
              <a:buNone/>
              <a:defRPr sz="1016" b="1"/>
            </a:lvl8pPr>
            <a:lvl9pPr marL="2322210" indent="0">
              <a:buNone/>
              <a:defRPr sz="1016" b="1"/>
            </a:lvl9pPr>
          </a:lstStyle>
          <a:p>
            <a:pPr lvl="0"/>
            <a:r>
              <a:rPr lang="de-DE" smtClean="0"/>
              <a:t>Formatvorlagen des Textmasters bearbeiten</a:t>
            </a:r>
          </a:p>
        </p:txBody>
      </p:sp>
      <p:sp>
        <p:nvSpPr>
          <p:cNvPr id="6" name="Inhaltsplatzhalter 5"/>
          <p:cNvSpPr>
            <a:spLocks noGrp="1"/>
          </p:cNvSpPr>
          <p:nvPr>
            <p:ph sz="quarter" idx="4"/>
          </p:nvPr>
        </p:nvSpPr>
        <p:spPr>
          <a:xfrm>
            <a:off x="3918704" y="1880546"/>
            <a:ext cx="3290784" cy="2766000"/>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p>
            <a:fld id="{EEEDC79E-1EBF-431C-AB69-912F2A64E4A0}" type="datetimeFigureOut">
              <a:rPr lang="de-DE" smtClean="0"/>
              <a:t>14.01.2020</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ED8650AD-57B5-41C2-A0D9-CAE493F4858C}" type="slidenum">
              <a:rPr lang="de-DE" smtClean="0"/>
              <a:t>‹Nr.›</a:t>
            </a:fld>
            <a:endParaRPr lang="de-DE"/>
          </a:p>
        </p:txBody>
      </p:sp>
    </p:spTree>
    <p:extLst>
      <p:ext uri="{BB962C8B-B14F-4D97-AF65-F5344CB8AC3E}">
        <p14:creationId xmlns:p14="http://schemas.microsoft.com/office/powerpoint/2010/main" val="15328448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p>
            <a:fld id="{EEEDC79E-1EBF-431C-AB69-912F2A64E4A0}" type="datetimeFigureOut">
              <a:rPr lang="de-DE" smtClean="0"/>
              <a:t>14.01.2020</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ED8650AD-57B5-41C2-A0D9-CAE493F4858C}" type="slidenum">
              <a:rPr lang="de-DE" smtClean="0"/>
              <a:t>‹Nr.›</a:t>
            </a:fld>
            <a:endParaRPr lang="de-DE"/>
          </a:p>
        </p:txBody>
      </p:sp>
    </p:spTree>
    <p:extLst>
      <p:ext uri="{BB962C8B-B14F-4D97-AF65-F5344CB8AC3E}">
        <p14:creationId xmlns:p14="http://schemas.microsoft.com/office/powerpoint/2010/main" val="15467976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EEEDC79E-1EBF-431C-AB69-912F2A64E4A0}" type="datetimeFigureOut">
              <a:rPr lang="de-DE" smtClean="0"/>
              <a:t>14.01.2020</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ED8650AD-57B5-41C2-A0D9-CAE493F4858C}" type="slidenum">
              <a:rPr lang="de-DE" smtClean="0"/>
              <a:t>‹Nr.›</a:t>
            </a:fld>
            <a:endParaRPr lang="de-DE"/>
          </a:p>
        </p:txBody>
      </p:sp>
    </p:spTree>
    <p:extLst>
      <p:ext uri="{BB962C8B-B14F-4D97-AF65-F5344CB8AC3E}">
        <p14:creationId xmlns:p14="http://schemas.microsoft.com/office/powerpoint/2010/main" val="10503660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533178" y="343218"/>
            <a:ext cx="2496561" cy="1201261"/>
          </a:xfrm>
        </p:spPr>
        <p:txBody>
          <a:bodyPr anchor="b"/>
          <a:lstStyle>
            <a:lvl1pPr>
              <a:defRPr sz="2032"/>
            </a:lvl1pPr>
          </a:lstStyle>
          <a:p>
            <a:r>
              <a:rPr lang="de-DE" smtClean="0"/>
              <a:t>Titelmasterformat durch Klicken bearbeiten</a:t>
            </a:r>
            <a:endParaRPr lang="de-DE"/>
          </a:p>
        </p:txBody>
      </p:sp>
      <p:sp>
        <p:nvSpPr>
          <p:cNvPr id="3" name="Inhaltsplatzhalter 2"/>
          <p:cNvSpPr>
            <a:spLocks noGrp="1"/>
          </p:cNvSpPr>
          <p:nvPr>
            <p:ph idx="1"/>
          </p:nvPr>
        </p:nvSpPr>
        <p:spPr>
          <a:xfrm>
            <a:off x="3290784" y="741255"/>
            <a:ext cx="3918704" cy="3658604"/>
          </a:xfrm>
        </p:spPr>
        <p:txBody>
          <a:bodyPr/>
          <a:lstStyle>
            <a:lvl1pPr>
              <a:defRPr sz="2032"/>
            </a:lvl1pPr>
            <a:lvl2pPr>
              <a:defRPr sz="1778"/>
            </a:lvl2pPr>
            <a:lvl3pPr>
              <a:defRPr sz="1524"/>
            </a:lvl3pPr>
            <a:lvl4pPr>
              <a:defRPr sz="1270"/>
            </a:lvl4pPr>
            <a:lvl5pPr>
              <a:defRPr sz="1270"/>
            </a:lvl5pPr>
            <a:lvl6pPr>
              <a:defRPr sz="1270"/>
            </a:lvl6pPr>
            <a:lvl7pPr>
              <a:defRPr sz="1270"/>
            </a:lvl7pPr>
            <a:lvl8pPr>
              <a:defRPr sz="1270"/>
            </a:lvl8pPr>
            <a:lvl9pPr>
              <a:defRPr sz="1270"/>
            </a:lvl9p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533178" y="1544479"/>
            <a:ext cx="2496561" cy="2861338"/>
          </a:xfrm>
        </p:spPr>
        <p:txBody>
          <a:bodyPr/>
          <a:lstStyle>
            <a:lvl1pPr marL="0" indent="0">
              <a:buNone/>
              <a:defRPr sz="1016"/>
            </a:lvl1pPr>
            <a:lvl2pPr marL="290276" indent="0">
              <a:buNone/>
              <a:defRPr sz="889"/>
            </a:lvl2pPr>
            <a:lvl3pPr marL="580553" indent="0">
              <a:buNone/>
              <a:defRPr sz="762"/>
            </a:lvl3pPr>
            <a:lvl4pPr marL="870829" indent="0">
              <a:buNone/>
              <a:defRPr sz="635"/>
            </a:lvl4pPr>
            <a:lvl5pPr marL="1161105" indent="0">
              <a:buNone/>
              <a:defRPr sz="635"/>
            </a:lvl5pPr>
            <a:lvl6pPr marL="1451381" indent="0">
              <a:buNone/>
              <a:defRPr sz="635"/>
            </a:lvl6pPr>
            <a:lvl7pPr marL="1741658" indent="0">
              <a:buNone/>
              <a:defRPr sz="635"/>
            </a:lvl7pPr>
            <a:lvl8pPr marL="2031934" indent="0">
              <a:buNone/>
              <a:defRPr sz="635"/>
            </a:lvl8pPr>
            <a:lvl9pPr marL="2322210" indent="0">
              <a:buNone/>
              <a:defRPr sz="635"/>
            </a:lvl9pPr>
          </a:lstStyle>
          <a:p>
            <a:pPr lvl="0"/>
            <a:r>
              <a:rPr lang="de-DE" smtClean="0"/>
              <a:t>Formatvorlagen des Textmasters bearbeiten</a:t>
            </a:r>
          </a:p>
        </p:txBody>
      </p:sp>
      <p:sp>
        <p:nvSpPr>
          <p:cNvPr id="5" name="Datumsplatzhalter 4"/>
          <p:cNvSpPr>
            <a:spLocks noGrp="1"/>
          </p:cNvSpPr>
          <p:nvPr>
            <p:ph type="dt" sz="half" idx="10"/>
          </p:nvPr>
        </p:nvSpPr>
        <p:spPr/>
        <p:txBody>
          <a:bodyPr/>
          <a:lstStyle/>
          <a:p>
            <a:fld id="{EEEDC79E-1EBF-431C-AB69-912F2A64E4A0}" type="datetimeFigureOut">
              <a:rPr lang="de-DE" smtClean="0"/>
              <a:t>14.01.2020</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ED8650AD-57B5-41C2-A0D9-CAE493F4858C}" type="slidenum">
              <a:rPr lang="de-DE" smtClean="0"/>
              <a:t>‹Nr.›</a:t>
            </a:fld>
            <a:endParaRPr lang="de-DE"/>
          </a:p>
        </p:txBody>
      </p:sp>
    </p:spTree>
    <p:extLst>
      <p:ext uri="{BB962C8B-B14F-4D97-AF65-F5344CB8AC3E}">
        <p14:creationId xmlns:p14="http://schemas.microsoft.com/office/powerpoint/2010/main" val="10379948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533178" y="343218"/>
            <a:ext cx="2496561" cy="1201261"/>
          </a:xfrm>
        </p:spPr>
        <p:txBody>
          <a:bodyPr anchor="b"/>
          <a:lstStyle>
            <a:lvl1pPr>
              <a:defRPr sz="2032"/>
            </a:lvl1pPr>
          </a:lstStyle>
          <a:p>
            <a:r>
              <a:rPr lang="de-DE" smtClean="0"/>
              <a:t>Titelmasterformat durch Klicken bearbeiten</a:t>
            </a:r>
            <a:endParaRPr lang="de-DE"/>
          </a:p>
        </p:txBody>
      </p:sp>
      <p:sp>
        <p:nvSpPr>
          <p:cNvPr id="3" name="Bildplatzhalter 2"/>
          <p:cNvSpPr>
            <a:spLocks noGrp="1"/>
          </p:cNvSpPr>
          <p:nvPr>
            <p:ph type="pic" idx="1"/>
          </p:nvPr>
        </p:nvSpPr>
        <p:spPr>
          <a:xfrm>
            <a:off x="3290784" y="741255"/>
            <a:ext cx="3918704" cy="3658604"/>
          </a:xfrm>
        </p:spPr>
        <p:txBody>
          <a:bodyPr/>
          <a:lstStyle>
            <a:lvl1pPr marL="0" indent="0">
              <a:buNone/>
              <a:defRPr sz="2032"/>
            </a:lvl1pPr>
            <a:lvl2pPr marL="290276" indent="0">
              <a:buNone/>
              <a:defRPr sz="1778"/>
            </a:lvl2pPr>
            <a:lvl3pPr marL="580553" indent="0">
              <a:buNone/>
              <a:defRPr sz="1524"/>
            </a:lvl3pPr>
            <a:lvl4pPr marL="870829" indent="0">
              <a:buNone/>
              <a:defRPr sz="1270"/>
            </a:lvl4pPr>
            <a:lvl5pPr marL="1161105" indent="0">
              <a:buNone/>
              <a:defRPr sz="1270"/>
            </a:lvl5pPr>
            <a:lvl6pPr marL="1451381" indent="0">
              <a:buNone/>
              <a:defRPr sz="1270"/>
            </a:lvl6pPr>
            <a:lvl7pPr marL="1741658" indent="0">
              <a:buNone/>
              <a:defRPr sz="1270"/>
            </a:lvl7pPr>
            <a:lvl8pPr marL="2031934" indent="0">
              <a:buNone/>
              <a:defRPr sz="1270"/>
            </a:lvl8pPr>
            <a:lvl9pPr marL="2322210" indent="0">
              <a:buNone/>
              <a:defRPr sz="1270"/>
            </a:lvl9pPr>
          </a:lstStyle>
          <a:p>
            <a:endParaRPr lang="de-DE"/>
          </a:p>
        </p:txBody>
      </p:sp>
      <p:sp>
        <p:nvSpPr>
          <p:cNvPr id="4" name="Textplatzhalter 3"/>
          <p:cNvSpPr>
            <a:spLocks noGrp="1"/>
          </p:cNvSpPr>
          <p:nvPr>
            <p:ph type="body" sz="half" idx="2"/>
          </p:nvPr>
        </p:nvSpPr>
        <p:spPr>
          <a:xfrm>
            <a:off x="533178" y="1544479"/>
            <a:ext cx="2496561" cy="2861338"/>
          </a:xfrm>
        </p:spPr>
        <p:txBody>
          <a:bodyPr/>
          <a:lstStyle>
            <a:lvl1pPr marL="0" indent="0">
              <a:buNone/>
              <a:defRPr sz="1016"/>
            </a:lvl1pPr>
            <a:lvl2pPr marL="290276" indent="0">
              <a:buNone/>
              <a:defRPr sz="889"/>
            </a:lvl2pPr>
            <a:lvl3pPr marL="580553" indent="0">
              <a:buNone/>
              <a:defRPr sz="762"/>
            </a:lvl3pPr>
            <a:lvl4pPr marL="870829" indent="0">
              <a:buNone/>
              <a:defRPr sz="635"/>
            </a:lvl4pPr>
            <a:lvl5pPr marL="1161105" indent="0">
              <a:buNone/>
              <a:defRPr sz="635"/>
            </a:lvl5pPr>
            <a:lvl6pPr marL="1451381" indent="0">
              <a:buNone/>
              <a:defRPr sz="635"/>
            </a:lvl6pPr>
            <a:lvl7pPr marL="1741658" indent="0">
              <a:buNone/>
              <a:defRPr sz="635"/>
            </a:lvl7pPr>
            <a:lvl8pPr marL="2031934" indent="0">
              <a:buNone/>
              <a:defRPr sz="635"/>
            </a:lvl8pPr>
            <a:lvl9pPr marL="2322210" indent="0">
              <a:buNone/>
              <a:defRPr sz="635"/>
            </a:lvl9pPr>
          </a:lstStyle>
          <a:p>
            <a:pPr lvl="0"/>
            <a:r>
              <a:rPr lang="de-DE" smtClean="0"/>
              <a:t>Formatvorlagen des Textmasters bearbeiten</a:t>
            </a:r>
          </a:p>
        </p:txBody>
      </p:sp>
      <p:sp>
        <p:nvSpPr>
          <p:cNvPr id="5" name="Datumsplatzhalter 4"/>
          <p:cNvSpPr>
            <a:spLocks noGrp="1"/>
          </p:cNvSpPr>
          <p:nvPr>
            <p:ph type="dt" sz="half" idx="10"/>
          </p:nvPr>
        </p:nvSpPr>
        <p:spPr/>
        <p:txBody>
          <a:bodyPr/>
          <a:lstStyle/>
          <a:p>
            <a:fld id="{EEEDC79E-1EBF-431C-AB69-912F2A64E4A0}" type="datetimeFigureOut">
              <a:rPr lang="de-DE" smtClean="0"/>
              <a:t>14.01.2020</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ED8650AD-57B5-41C2-A0D9-CAE493F4858C}" type="slidenum">
              <a:rPr lang="de-DE" smtClean="0"/>
              <a:t>‹Nr.›</a:t>
            </a:fld>
            <a:endParaRPr lang="de-DE"/>
          </a:p>
        </p:txBody>
      </p:sp>
    </p:spTree>
    <p:extLst>
      <p:ext uri="{BB962C8B-B14F-4D97-AF65-F5344CB8AC3E}">
        <p14:creationId xmlns:p14="http://schemas.microsoft.com/office/powerpoint/2010/main" val="40173158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532170" y="274098"/>
            <a:ext cx="6676311" cy="995093"/>
          </a:xfrm>
          <a:prstGeom prst="rect">
            <a:avLst/>
          </a:prstGeom>
        </p:spPr>
        <p:txBody>
          <a:bodyPr vert="horz" lIns="91440" tIns="45720" rIns="91440" bIns="45720" rtlCol="0" anchor="ctr">
            <a:normAutofit/>
          </a:bodyPr>
          <a:lstStyle/>
          <a:p>
            <a:r>
              <a:rPr lang="de-DE" smtClean="0"/>
              <a:t>Titelmasterformat durch Klicken bearbeiten</a:t>
            </a:r>
            <a:endParaRPr lang="de-DE"/>
          </a:p>
        </p:txBody>
      </p:sp>
      <p:sp>
        <p:nvSpPr>
          <p:cNvPr id="3" name="Textplatzhalter 2"/>
          <p:cNvSpPr>
            <a:spLocks noGrp="1"/>
          </p:cNvSpPr>
          <p:nvPr>
            <p:ph type="body" idx="1"/>
          </p:nvPr>
        </p:nvSpPr>
        <p:spPr>
          <a:xfrm>
            <a:off x="532170" y="1370486"/>
            <a:ext cx="6676311" cy="3266526"/>
          </a:xfrm>
          <a:prstGeom prst="rect">
            <a:avLst/>
          </a:prstGeom>
        </p:spPr>
        <p:txBody>
          <a:bodyPr vert="horz" lIns="91440" tIns="45720" rIns="91440" bIns="45720" rtlCol="0">
            <a:normAutofit/>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2"/>
          </p:nvPr>
        </p:nvSpPr>
        <p:spPr>
          <a:xfrm>
            <a:off x="532170" y="4771678"/>
            <a:ext cx="1741646" cy="274097"/>
          </a:xfrm>
          <a:prstGeom prst="rect">
            <a:avLst/>
          </a:prstGeom>
        </p:spPr>
        <p:txBody>
          <a:bodyPr vert="horz" lIns="91440" tIns="45720" rIns="91440" bIns="45720" rtlCol="0" anchor="ctr"/>
          <a:lstStyle>
            <a:lvl1pPr algn="l">
              <a:defRPr sz="762">
                <a:solidFill>
                  <a:schemeClr val="tx1">
                    <a:tint val="75000"/>
                  </a:schemeClr>
                </a:solidFill>
              </a:defRPr>
            </a:lvl1pPr>
          </a:lstStyle>
          <a:p>
            <a:fld id="{EEEDC79E-1EBF-431C-AB69-912F2A64E4A0}" type="datetimeFigureOut">
              <a:rPr lang="de-DE" smtClean="0"/>
              <a:t>14.01.2020</a:t>
            </a:fld>
            <a:endParaRPr lang="de-DE"/>
          </a:p>
        </p:txBody>
      </p:sp>
      <p:sp>
        <p:nvSpPr>
          <p:cNvPr id="5" name="Fußzeilenplatzhalter 4"/>
          <p:cNvSpPr>
            <a:spLocks noGrp="1"/>
          </p:cNvSpPr>
          <p:nvPr>
            <p:ph type="ftr" sz="quarter" idx="3"/>
          </p:nvPr>
        </p:nvSpPr>
        <p:spPr>
          <a:xfrm>
            <a:off x="2564091" y="4771678"/>
            <a:ext cx="2612469" cy="274097"/>
          </a:xfrm>
          <a:prstGeom prst="rect">
            <a:avLst/>
          </a:prstGeom>
        </p:spPr>
        <p:txBody>
          <a:bodyPr vert="horz" lIns="91440" tIns="45720" rIns="91440" bIns="45720" rtlCol="0" anchor="ctr"/>
          <a:lstStyle>
            <a:lvl1pPr algn="ctr">
              <a:defRPr sz="762">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5466834" y="4771678"/>
            <a:ext cx="1741646" cy="274097"/>
          </a:xfrm>
          <a:prstGeom prst="rect">
            <a:avLst/>
          </a:prstGeom>
        </p:spPr>
        <p:txBody>
          <a:bodyPr vert="horz" lIns="91440" tIns="45720" rIns="91440" bIns="45720" rtlCol="0" anchor="ctr"/>
          <a:lstStyle>
            <a:lvl1pPr algn="r">
              <a:defRPr sz="762">
                <a:solidFill>
                  <a:schemeClr val="tx1">
                    <a:tint val="75000"/>
                  </a:schemeClr>
                </a:solidFill>
              </a:defRPr>
            </a:lvl1pPr>
          </a:lstStyle>
          <a:p>
            <a:fld id="{ED8650AD-57B5-41C2-A0D9-CAE493F4858C}" type="slidenum">
              <a:rPr lang="de-DE" smtClean="0"/>
              <a:t>‹Nr.›</a:t>
            </a:fld>
            <a:endParaRPr lang="de-DE"/>
          </a:p>
        </p:txBody>
      </p:sp>
    </p:spTree>
    <p:extLst>
      <p:ext uri="{BB962C8B-B14F-4D97-AF65-F5344CB8AC3E}">
        <p14:creationId xmlns:p14="http://schemas.microsoft.com/office/powerpoint/2010/main" val="3605330432"/>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580553" rtl="0" eaLnBrk="1" latinLnBrk="0" hangingPunct="1">
        <a:lnSpc>
          <a:spcPct val="90000"/>
        </a:lnSpc>
        <a:spcBef>
          <a:spcPct val="0"/>
        </a:spcBef>
        <a:buNone/>
        <a:defRPr sz="2794" kern="1200">
          <a:solidFill>
            <a:schemeClr val="tx1"/>
          </a:solidFill>
          <a:latin typeface="+mj-lt"/>
          <a:ea typeface="+mj-ea"/>
          <a:cs typeface="+mj-cs"/>
        </a:defRPr>
      </a:lvl1pPr>
    </p:titleStyle>
    <p:bodyStyle>
      <a:lvl1pPr marL="145138" indent="-145138" algn="l" defTabSz="580553" rtl="0" eaLnBrk="1" latinLnBrk="0" hangingPunct="1">
        <a:lnSpc>
          <a:spcPct val="90000"/>
        </a:lnSpc>
        <a:spcBef>
          <a:spcPts val="635"/>
        </a:spcBef>
        <a:buFont typeface="Arial" panose="020B0604020202020204" pitchFamily="34" charset="0"/>
        <a:buChar char="•"/>
        <a:defRPr sz="1778" kern="1200">
          <a:solidFill>
            <a:schemeClr val="tx1"/>
          </a:solidFill>
          <a:latin typeface="+mn-lt"/>
          <a:ea typeface="+mn-ea"/>
          <a:cs typeface="+mn-cs"/>
        </a:defRPr>
      </a:lvl1pPr>
      <a:lvl2pPr marL="435414" indent="-145138" algn="l" defTabSz="580553" rtl="0" eaLnBrk="1" latinLnBrk="0" hangingPunct="1">
        <a:lnSpc>
          <a:spcPct val="90000"/>
        </a:lnSpc>
        <a:spcBef>
          <a:spcPts val="317"/>
        </a:spcBef>
        <a:buFont typeface="Arial" panose="020B0604020202020204" pitchFamily="34" charset="0"/>
        <a:buChar char="•"/>
        <a:defRPr sz="1524" kern="1200">
          <a:solidFill>
            <a:schemeClr val="tx1"/>
          </a:solidFill>
          <a:latin typeface="+mn-lt"/>
          <a:ea typeface="+mn-ea"/>
          <a:cs typeface="+mn-cs"/>
        </a:defRPr>
      </a:lvl2pPr>
      <a:lvl3pPr marL="725691" indent="-145138" algn="l" defTabSz="580553" rtl="0" eaLnBrk="1" latinLnBrk="0" hangingPunct="1">
        <a:lnSpc>
          <a:spcPct val="90000"/>
        </a:lnSpc>
        <a:spcBef>
          <a:spcPts val="317"/>
        </a:spcBef>
        <a:buFont typeface="Arial" panose="020B0604020202020204" pitchFamily="34" charset="0"/>
        <a:buChar char="•"/>
        <a:defRPr sz="1270" kern="1200">
          <a:solidFill>
            <a:schemeClr val="tx1"/>
          </a:solidFill>
          <a:latin typeface="+mn-lt"/>
          <a:ea typeface="+mn-ea"/>
          <a:cs typeface="+mn-cs"/>
        </a:defRPr>
      </a:lvl3pPr>
      <a:lvl4pPr marL="1015967" indent="-145138" algn="l" defTabSz="580553" rtl="0" eaLnBrk="1" latinLnBrk="0" hangingPunct="1">
        <a:lnSpc>
          <a:spcPct val="90000"/>
        </a:lnSpc>
        <a:spcBef>
          <a:spcPts val="317"/>
        </a:spcBef>
        <a:buFont typeface="Arial" panose="020B0604020202020204" pitchFamily="34" charset="0"/>
        <a:buChar char="•"/>
        <a:defRPr sz="1143" kern="1200">
          <a:solidFill>
            <a:schemeClr val="tx1"/>
          </a:solidFill>
          <a:latin typeface="+mn-lt"/>
          <a:ea typeface="+mn-ea"/>
          <a:cs typeface="+mn-cs"/>
        </a:defRPr>
      </a:lvl4pPr>
      <a:lvl5pPr marL="1306243" indent="-145138" algn="l" defTabSz="580553" rtl="0" eaLnBrk="1" latinLnBrk="0" hangingPunct="1">
        <a:lnSpc>
          <a:spcPct val="90000"/>
        </a:lnSpc>
        <a:spcBef>
          <a:spcPts val="317"/>
        </a:spcBef>
        <a:buFont typeface="Arial" panose="020B0604020202020204" pitchFamily="34" charset="0"/>
        <a:buChar char="•"/>
        <a:defRPr sz="1143" kern="1200">
          <a:solidFill>
            <a:schemeClr val="tx1"/>
          </a:solidFill>
          <a:latin typeface="+mn-lt"/>
          <a:ea typeface="+mn-ea"/>
          <a:cs typeface="+mn-cs"/>
        </a:defRPr>
      </a:lvl5pPr>
      <a:lvl6pPr marL="1596520" indent="-145138" algn="l" defTabSz="580553" rtl="0" eaLnBrk="1" latinLnBrk="0" hangingPunct="1">
        <a:lnSpc>
          <a:spcPct val="90000"/>
        </a:lnSpc>
        <a:spcBef>
          <a:spcPts val="317"/>
        </a:spcBef>
        <a:buFont typeface="Arial" panose="020B0604020202020204" pitchFamily="34" charset="0"/>
        <a:buChar char="•"/>
        <a:defRPr sz="1143" kern="1200">
          <a:solidFill>
            <a:schemeClr val="tx1"/>
          </a:solidFill>
          <a:latin typeface="+mn-lt"/>
          <a:ea typeface="+mn-ea"/>
          <a:cs typeface="+mn-cs"/>
        </a:defRPr>
      </a:lvl6pPr>
      <a:lvl7pPr marL="1886796" indent="-145138" algn="l" defTabSz="580553" rtl="0" eaLnBrk="1" latinLnBrk="0" hangingPunct="1">
        <a:lnSpc>
          <a:spcPct val="90000"/>
        </a:lnSpc>
        <a:spcBef>
          <a:spcPts val="317"/>
        </a:spcBef>
        <a:buFont typeface="Arial" panose="020B0604020202020204" pitchFamily="34" charset="0"/>
        <a:buChar char="•"/>
        <a:defRPr sz="1143" kern="1200">
          <a:solidFill>
            <a:schemeClr val="tx1"/>
          </a:solidFill>
          <a:latin typeface="+mn-lt"/>
          <a:ea typeface="+mn-ea"/>
          <a:cs typeface="+mn-cs"/>
        </a:defRPr>
      </a:lvl7pPr>
      <a:lvl8pPr marL="2177072" indent="-145138" algn="l" defTabSz="580553" rtl="0" eaLnBrk="1" latinLnBrk="0" hangingPunct="1">
        <a:lnSpc>
          <a:spcPct val="90000"/>
        </a:lnSpc>
        <a:spcBef>
          <a:spcPts val="317"/>
        </a:spcBef>
        <a:buFont typeface="Arial" panose="020B0604020202020204" pitchFamily="34" charset="0"/>
        <a:buChar char="•"/>
        <a:defRPr sz="1143" kern="1200">
          <a:solidFill>
            <a:schemeClr val="tx1"/>
          </a:solidFill>
          <a:latin typeface="+mn-lt"/>
          <a:ea typeface="+mn-ea"/>
          <a:cs typeface="+mn-cs"/>
        </a:defRPr>
      </a:lvl8pPr>
      <a:lvl9pPr marL="2467348" indent="-145138" algn="l" defTabSz="580553" rtl="0" eaLnBrk="1" latinLnBrk="0" hangingPunct="1">
        <a:lnSpc>
          <a:spcPct val="90000"/>
        </a:lnSpc>
        <a:spcBef>
          <a:spcPts val="317"/>
        </a:spcBef>
        <a:buFont typeface="Arial" panose="020B0604020202020204" pitchFamily="34" charset="0"/>
        <a:buChar char="•"/>
        <a:defRPr sz="1143" kern="1200">
          <a:solidFill>
            <a:schemeClr val="tx1"/>
          </a:solidFill>
          <a:latin typeface="+mn-lt"/>
          <a:ea typeface="+mn-ea"/>
          <a:cs typeface="+mn-cs"/>
        </a:defRPr>
      </a:lvl9pPr>
    </p:bodyStyle>
    <p:otherStyle>
      <a:defPPr>
        <a:defRPr lang="de-DE"/>
      </a:defPPr>
      <a:lvl1pPr marL="0" algn="l" defTabSz="580553" rtl="0" eaLnBrk="1" latinLnBrk="0" hangingPunct="1">
        <a:defRPr sz="1143" kern="1200">
          <a:solidFill>
            <a:schemeClr val="tx1"/>
          </a:solidFill>
          <a:latin typeface="+mn-lt"/>
          <a:ea typeface="+mn-ea"/>
          <a:cs typeface="+mn-cs"/>
        </a:defRPr>
      </a:lvl1pPr>
      <a:lvl2pPr marL="290276" algn="l" defTabSz="580553" rtl="0" eaLnBrk="1" latinLnBrk="0" hangingPunct="1">
        <a:defRPr sz="1143" kern="1200">
          <a:solidFill>
            <a:schemeClr val="tx1"/>
          </a:solidFill>
          <a:latin typeface="+mn-lt"/>
          <a:ea typeface="+mn-ea"/>
          <a:cs typeface="+mn-cs"/>
        </a:defRPr>
      </a:lvl2pPr>
      <a:lvl3pPr marL="580553" algn="l" defTabSz="580553" rtl="0" eaLnBrk="1" latinLnBrk="0" hangingPunct="1">
        <a:defRPr sz="1143" kern="1200">
          <a:solidFill>
            <a:schemeClr val="tx1"/>
          </a:solidFill>
          <a:latin typeface="+mn-lt"/>
          <a:ea typeface="+mn-ea"/>
          <a:cs typeface="+mn-cs"/>
        </a:defRPr>
      </a:lvl3pPr>
      <a:lvl4pPr marL="870829" algn="l" defTabSz="580553" rtl="0" eaLnBrk="1" latinLnBrk="0" hangingPunct="1">
        <a:defRPr sz="1143" kern="1200">
          <a:solidFill>
            <a:schemeClr val="tx1"/>
          </a:solidFill>
          <a:latin typeface="+mn-lt"/>
          <a:ea typeface="+mn-ea"/>
          <a:cs typeface="+mn-cs"/>
        </a:defRPr>
      </a:lvl4pPr>
      <a:lvl5pPr marL="1161105" algn="l" defTabSz="580553" rtl="0" eaLnBrk="1" latinLnBrk="0" hangingPunct="1">
        <a:defRPr sz="1143" kern="1200">
          <a:solidFill>
            <a:schemeClr val="tx1"/>
          </a:solidFill>
          <a:latin typeface="+mn-lt"/>
          <a:ea typeface="+mn-ea"/>
          <a:cs typeface="+mn-cs"/>
        </a:defRPr>
      </a:lvl5pPr>
      <a:lvl6pPr marL="1451381" algn="l" defTabSz="580553" rtl="0" eaLnBrk="1" latinLnBrk="0" hangingPunct="1">
        <a:defRPr sz="1143" kern="1200">
          <a:solidFill>
            <a:schemeClr val="tx1"/>
          </a:solidFill>
          <a:latin typeface="+mn-lt"/>
          <a:ea typeface="+mn-ea"/>
          <a:cs typeface="+mn-cs"/>
        </a:defRPr>
      </a:lvl6pPr>
      <a:lvl7pPr marL="1741658" algn="l" defTabSz="580553" rtl="0" eaLnBrk="1" latinLnBrk="0" hangingPunct="1">
        <a:defRPr sz="1143" kern="1200">
          <a:solidFill>
            <a:schemeClr val="tx1"/>
          </a:solidFill>
          <a:latin typeface="+mn-lt"/>
          <a:ea typeface="+mn-ea"/>
          <a:cs typeface="+mn-cs"/>
        </a:defRPr>
      </a:lvl7pPr>
      <a:lvl8pPr marL="2031934" algn="l" defTabSz="580553" rtl="0" eaLnBrk="1" latinLnBrk="0" hangingPunct="1">
        <a:defRPr sz="1143" kern="1200">
          <a:solidFill>
            <a:schemeClr val="tx1"/>
          </a:solidFill>
          <a:latin typeface="+mn-lt"/>
          <a:ea typeface="+mn-ea"/>
          <a:cs typeface="+mn-cs"/>
        </a:defRPr>
      </a:lvl8pPr>
      <a:lvl9pPr marL="2322210" algn="l" defTabSz="580553" rtl="0" eaLnBrk="1" latinLnBrk="0" hangingPunct="1">
        <a:defRPr sz="114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jpeg"/><Relationship Id="rId1" Type="http://schemas.openxmlformats.org/officeDocument/2006/relationships/slideLayout" Target="../slideLayouts/slideLayout7.xml"/><Relationship Id="rId5" Type="http://schemas.openxmlformats.org/officeDocument/2006/relationships/image" Target="../media/image126.jpeg"/><Relationship Id="rId4" Type="http://schemas.openxmlformats.org/officeDocument/2006/relationships/image" Target="../media/image125.jpeg"/></Relationships>
</file>

<file path=ppt/slides/_rels/slide103.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jpe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30.jpe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2.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33.pn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134.jpe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36.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138.jp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image" Target="../media/image141.jpe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image" Target="../media/image153.jpe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image" Target="../media/image157.jpe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image" Target="../media/image161.jpeg"/><Relationship Id="rId1" Type="http://schemas.openxmlformats.org/officeDocument/2006/relationships/slideLayout" Target="../slideLayouts/slideLayout7.xml"/><Relationship Id="rId5" Type="http://schemas.openxmlformats.org/officeDocument/2006/relationships/image" Target="../media/image164.jpeg"/><Relationship Id="rId4" Type="http://schemas.openxmlformats.org/officeDocument/2006/relationships/image" Target="../media/image163.jpeg"/></Relationships>
</file>

<file path=ppt/slides/_rels/slide132.xml.rels><?xml version="1.0" encoding="UTF-8" standalone="yes"?>
<Relationships xmlns="http://schemas.openxmlformats.org/package/2006/relationships"><Relationship Id="rId2" Type="http://schemas.openxmlformats.org/officeDocument/2006/relationships/image" Target="../media/image165.jpe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image" Target="../media/image166.jpe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image" Target="../media/image167.jpe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image" Target="../media/image168.jpe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image" Target="../media/image169.jpe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2" Type="http://schemas.openxmlformats.org/officeDocument/2006/relationships/image" Target="../media/image170.jpeg"/><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2" Type="http://schemas.openxmlformats.org/officeDocument/2006/relationships/image" Target="../media/image171.jpe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image" Target="../media/image17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2" Type="http://schemas.openxmlformats.org/officeDocument/2006/relationships/image" Target="../media/image174.jpe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2" Type="http://schemas.openxmlformats.org/officeDocument/2006/relationships/image" Target="../media/image175.jpe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image" Target="../media/image176.jpeg"/><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2" Type="http://schemas.openxmlformats.org/officeDocument/2006/relationships/image" Target="../media/image178.jpeg"/><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2" Type="http://schemas.openxmlformats.org/officeDocument/2006/relationships/image" Target="../media/image179.jpeg"/><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image" Target="../media/image180.jpeg"/><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2" Type="http://schemas.openxmlformats.org/officeDocument/2006/relationships/image" Target="../media/image182.jpeg"/><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2" Type="http://schemas.openxmlformats.org/officeDocument/2006/relationships/image" Target="../media/image183.jpeg"/><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2" Type="http://schemas.openxmlformats.org/officeDocument/2006/relationships/image" Target="../media/image184.jpeg"/><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2" Type="http://schemas.openxmlformats.org/officeDocument/2006/relationships/image" Target="../media/image185.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2" Type="http://schemas.openxmlformats.org/officeDocument/2006/relationships/image" Target="../media/image186.jpeg"/><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2" Type="http://schemas.openxmlformats.org/officeDocument/2006/relationships/image" Target="../media/image187.jpeg"/><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2" Type="http://schemas.openxmlformats.org/officeDocument/2006/relationships/image" Target="../media/image188.jpeg"/><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2" Type="http://schemas.openxmlformats.org/officeDocument/2006/relationships/image" Target="../media/image189.jpeg"/><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2" Type="http://schemas.openxmlformats.org/officeDocument/2006/relationships/image" Target="../media/image190.jpeg"/><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2" Type="http://schemas.openxmlformats.org/officeDocument/2006/relationships/image" Target="../media/image191.jpeg"/><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2" Type="http://schemas.openxmlformats.org/officeDocument/2006/relationships/image" Target="../media/image192.jpeg"/><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image" Target="../media/image193.jpeg"/><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image" Target="../media/image195.jpeg"/><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2" Type="http://schemas.openxmlformats.org/officeDocument/2006/relationships/image" Target="../media/image197.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image" Target="../media/image198.jpeg"/><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2" Type="http://schemas.openxmlformats.org/officeDocument/2006/relationships/image" Target="../media/image200.jpeg"/><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2" Type="http://schemas.openxmlformats.org/officeDocument/2006/relationships/image" Target="../media/image201.jpeg"/><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2" Type="http://schemas.openxmlformats.org/officeDocument/2006/relationships/image" Target="../media/image202.jpeg"/><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2" Type="http://schemas.openxmlformats.org/officeDocument/2006/relationships/image" Target="../media/image203.jpeg"/><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2" Type="http://schemas.openxmlformats.org/officeDocument/2006/relationships/image" Target="../media/image204.jpeg"/><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image" Target="../media/image205.jpeg"/><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image" Target="../media/image207.jpeg"/><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2" Type="http://schemas.openxmlformats.org/officeDocument/2006/relationships/image" Target="../media/image208.jpeg"/><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2" Type="http://schemas.openxmlformats.org/officeDocument/2006/relationships/image" Target="../media/image209.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2" Type="http://schemas.openxmlformats.org/officeDocument/2006/relationships/image" Target="../media/image210.jpeg"/><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3" Type="http://schemas.openxmlformats.org/officeDocument/2006/relationships/image" Target="../media/image212.jpeg"/><Relationship Id="rId2" Type="http://schemas.openxmlformats.org/officeDocument/2006/relationships/image" Target="../media/image211.jpeg"/><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2" Type="http://schemas.openxmlformats.org/officeDocument/2006/relationships/image" Target="../media/image213.jpeg"/><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3" Type="http://schemas.openxmlformats.org/officeDocument/2006/relationships/image" Target="../media/image215.jpeg"/><Relationship Id="rId2" Type="http://schemas.openxmlformats.org/officeDocument/2006/relationships/image" Target="../media/image214.jpeg"/><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2" Type="http://schemas.openxmlformats.org/officeDocument/2006/relationships/image" Target="../media/image216.jpeg"/><Relationship Id="rId1" Type="http://schemas.openxmlformats.org/officeDocument/2006/relationships/slideLayout" Target="../slideLayouts/slideLayout7.xml"/></Relationships>
</file>

<file path=ppt/slides/_rels/slide175.xml.rels><?xml version="1.0" encoding="UTF-8" standalone="yes"?>
<Relationships xmlns="http://schemas.openxmlformats.org/package/2006/relationships"><Relationship Id="rId2" Type="http://schemas.openxmlformats.org/officeDocument/2006/relationships/image" Target="../media/image217.jpeg"/><Relationship Id="rId1" Type="http://schemas.openxmlformats.org/officeDocument/2006/relationships/slideLayout" Target="../slideLayouts/slideLayout7.xml"/></Relationships>
</file>

<file path=ppt/slides/_rels/slide176.xml.rels><?xml version="1.0" encoding="UTF-8" standalone="yes"?>
<Relationships xmlns="http://schemas.openxmlformats.org/package/2006/relationships"><Relationship Id="rId2" Type="http://schemas.openxmlformats.org/officeDocument/2006/relationships/image" Target="../media/image218.jpeg"/><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2" Type="http://schemas.openxmlformats.org/officeDocument/2006/relationships/image" Target="../media/image219.jpeg"/><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2" Type="http://schemas.openxmlformats.org/officeDocument/2006/relationships/image" Target="../media/image220.jpeg"/><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image" Target="../media/image22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3" Type="http://schemas.openxmlformats.org/officeDocument/2006/relationships/image" Target="../media/image224.jpeg"/><Relationship Id="rId2" Type="http://schemas.openxmlformats.org/officeDocument/2006/relationships/image" Target="../media/image223.jpeg"/><Relationship Id="rId1" Type="http://schemas.openxmlformats.org/officeDocument/2006/relationships/slideLayout" Target="../slideLayouts/slideLayout7.xml"/><Relationship Id="rId4" Type="http://schemas.openxmlformats.org/officeDocument/2006/relationships/image" Target="../media/image225.jpeg"/></Relationships>
</file>

<file path=ppt/slides/_rels/slide181.xml.rels><?xml version="1.0" encoding="UTF-8" standalone="yes"?>
<Relationships xmlns="http://schemas.openxmlformats.org/package/2006/relationships"><Relationship Id="rId2" Type="http://schemas.openxmlformats.org/officeDocument/2006/relationships/image" Target="../media/image226.jpeg"/><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2" Type="http://schemas.openxmlformats.org/officeDocument/2006/relationships/image" Target="../media/image227.jpeg"/><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2" Type="http://schemas.openxmlformats.org/officeDocument/2006/relationships/image" Target="../media/image228.jpeg"/><Relationship Id="rId1" Type="http://schemas.openxmlformats.org/officeDocument/2006/relationships/slideLayout" Target="../slideLayouts/slideLayout7.xml"/></Relationships>
</file>

<file path=ppt/slides/_rels/slide184.xml.rels><?xml version="1.0" encoding="UTF-8" standalone="yes"?>
<Relationships xmlns="http://schemas.openxmlformats.org/package/2006/relationships"><Relationship Id="rId2" Type="http://schemas.openxmlformats.org/officeDocument/2006/relationships/image" Target="../media/image229.jpeg"/><Relationship Id="rId1" Type="http://schemas.openxmlformats.org/officeDocument/2006/relationships/slideLayout" Target="../slideLayouts/slideLayout7.xml"/></Relationships>
</file>

<file path=ppt/slides/_rels/slide185.xml.rels><?xml version="1.0" encoding="UTF-8" standalone="yes"?>
<Relationships xmlns="http://schemas.openxmlformats.org/package/2006/relationships"><Relationship Id="rId2" Type="http://schemas.openxmlformats.org/officeDocument/2006/relationships/image" Target="../media/image230.jpeg"/><Relationship Id="rId1" Type="http://schemas.openxmlformats.org/officeDocument/2006/relationships/slideLayout" Target="../slideLayouts/slideLayout7.xml"/></Relationships>
</file>

<file path=ppt/slides/_rels/slide186.xml.rels><?xml version="1.0" encoding="UTF-8" standalone="yes"?>
<Relationships xmlns="http://schemas.openxmlformats.org/package/2006/relationships"><Relationship Id="rId2" Type="http://schemas.openxmlformats.org/officeDocument/2006/relationships/image" Target="../media/image231.jpeg"/><Relationship Id="rId1" Type="http://schemas.openxmlformats.org/officeDocument/2006/relationships/slideLayout" Target="../slideLayouts/slideLayout7.xml"/></Relationships>
</file>

<file path=ppt/slides/_rels/slide187.xml.rels><?xml version="1.0" encoding="UTF-8" standalone="yes"?>
<Relationships xmlns="http://schemas.openxmlformats.org/package/2006/relationships"><Relationship Id="rId2" Type="http://schemas.openxmlformats.org/officeDocument/2006/relationships/image" Target="../media/image232.jpeg"/><Relationship Id="rId1" Type="http://schemas.openxmlformats.org/officeDocument/2006/relationships/slideLayout" Target="../slideLayouts/slideLayout7.xml"/></Relationships>
</file>

<file path=ppt/slides/_rels/slide188.xml.rels><?xml version="1.0" encoding="UTF-8" standalone="yes"?>
<Relationships xmlns="http://schemas.openxmlformats.org/package/2006/relationships"><Relationship Id="rId2" Type="http://schemas.openxmlformats.org/officeDocument/2006/relationships/image" Target="../media/image233.jpeg"/><Relationship Id="rId1" Type="http://schemas.openxmlformats.org/officeDocument/2006/relationships/slideLayout" Target="../slideLayouts/slideLayout7.xml"/></Relationships>
</file>

<file path=ppt/slides/_rels/slide189.xml.rels><?xml version="1.0" encoding="UTF-8" standalone="yes"?>
<Relationships xmlns="http://schemas.openxmlformats.org/package/2006/relationships"><Relationship Id="rId3" Type="http://schemas.openxmlformats.org/officeDocument/2006/relationships/image" Target="../media/image235.jpeg"/><Relationship Id="rId2" Type="http://schemas.openxmlformats.org/officeDocument/2006/relationships/image" Target="../media/image234.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90.xml.rels><?xml version="1.0" encoding="UTF-8" standalone="yes"?>
<Relationships xmlns="http://schemas.openxmlformats.org/package/2006/relationships"><Relationship Id="rId2" Type="http://schemas.openxmlformats.org/officeDocument/2006/relationships/image" Target="../media/image236.jpeg"/><Relationship Id="rId1" Type="http://schemas.openxmlformats.org/officeDocument/2006/relationships/slideLayout" Target="../slideLayouts/slideLayout7.xml"/></Relationships>
</file>

<file path=ppt/slides/_rels/slide191.xml.rels><?xml version="1.0" encoding="UTF-8" standalone="yes"?>
<Relationships xmlns="http://schemas.openxmlformats.org/package/2006/relationships"><Relationship Id="rId2" Type="http://schemas.openxmlformats.org/officeDocument/2006/relationships/image" Target="../media/image237.jpeg"/><Relationship Id="rId1" Type="http://schemas.openxmlformats.org/officeDocument/2006/relationships/slideLayout" Target="../slideLayouts/slideLayout7.xml"/></Relationships>
</file>

<file path=ppt/slides/_rels/slide192.xml.rels><?xml version="1.0" encoding="UTF-8" standalone="yes"?>
<Relationships xmlns="http://schemas.openxmlformats.org/package/2006/relationships"><Relationship Id="rId2" Type="http://schemas.openxmlformats.org/officeDocument/2006/relationships/image" Target="../media/image238.jpeg"/><Relationship Id="rId1" Type="http://schemas.openxmlformats.org/officeDocument/2006/relationships/slideLayout" Target="../slideLayouts/slideLayout7.xml"/></Relationships>
</file>

<file path=ppt/slides/_rels/slide193.xml.rels><?xml version="1.0" encoding="UTF-8" standalone="yes"?>
<Relationships xmlns="http://schemas.openxmlformats.org/package/2006/relationships"><Relationship Id="rId2" Type="http://schemas.openxmlformats.org/officeDocument/2006/relationships/image" Target="../media/image239.jpeg"/><Relationship Id="rId1" Type="http://schemas.openxmlformats.org/officeDocument/2006/relationships/slideLayout" Target="../slideLayouts/slideLayout7.xml"/></Relationships>
</file>

<file path=ppt/slides/_rels/slide194.xml.rels><?xml version="1.0" encoding="UTF-8" standalone="yes"?>
<Relationships xmlns="http://schemas.openxmlformats.org/package/2006/relationships"><Relationship Id="rId3" Type="http://schemas.openxmlformats.org/officeDocument/2006/relationships/image" Target="../media/image241.png"/><Relationship Id="rId2" Type="http://schemas.openxmlformats.org/officeDocument/2006/relationships/image" Target="../media/image240.jpeg"/><Relationship Id="rId1" Type="http://schemas.openxmlformats.org/officeDocument/2006/relationships/slideLayout" Target="../slideLayouts/slideLayout7.xml"/></Relationships>
</file>

<file path=ppt/slides/_rels/slide195.xml.rels><?xml version="1.0" encoding="UTF-8" standalone="yes"?>
<Relationships xmlns="http://schemas.openxmlformats.org/package/2006/relationships"><Relationship Id="rId2" Type="http://schemas.openxmlformats.org/officeDocument/2006/relationships/image" Target="../media/image242.jpeg"/><Relationship Id="rId1" Type="http://schemas.openxmlformats.org/officeDocument/2006/relationships/slideLayout" Target="../slideLayouts/slideLayout7.xml"/></Relationships>
</file>

<file path=ppt/slides/_rels/slide196.xml.rels><?xml version="1.0" encoding="UTF-8" standalone="yes"?>
<Relationships xmlns="http://schemas.openxmlformats.org/package/2006/relationships"><Relationship Id="rId2" Type="http://schemas.openxmlformats.org/officeDocument/2006/relationships/image" Target="../media/image243.jpeg"/><Relationship Id="rId1" Type="http://schemas.openxmlformats.org/officeDocument/2006/relationships/slideLayout" Target="../slideLayouts/slideLayout7.xml"/></Relationships>
</file>

<file path=ppt/slides/_rels/slide197.xml.rels><?xml version="1.0" encoding="UTF-8" standalone="yes"?>
<Relationships xmlns="http://schemas.openxmlformats.org/package/2006/relationships"><Relationship Id="rId3" Type="http://schemas.openxmlformats.org/officeDocument/2006/relationships/image" Target="../media/image245.jpeg"/><Relationship Id="rId2" Type="http://schemas.openxmlformats.org/officeDocument/2006/relationships/image" Target="../media/image244.jpeg"/><Relationship Id="rId1" Type="http://schemas.openxmlformats.org/officeDocument/2006/relationships/slideLayout" Target="../slideLayouts/slideLayout7.xml"/></Relationships>
</file>

<file path=ppt/slides/_rels/slide198.xml.rels><?xml version="1.0" encoding="UTF-8" standalone="yes"?>
<Relationships xmlns="http://schemas.openxmlformats.org/package/2006/relationships"><Relationship Id="rId3" Type="http://schemas.openxmlformats.org/officeDocument/2006/relationships/image" Target="../media/image247.jpeg"/><Relationship Id="rId2" Type="http://schemas.openxmlformats.org/officeDocument/2006/relationships/image" Target="../media/image246.jpeg"/><Relationship Id="rId1" Type="http://schemas.openxmlformats.org/officeDocument/2006/relationships/slideLayout" Target="../slideLayouts/slideLayout7.xml"/></Relationships>
</file>

<file path=ppt/slides/_rels/slide199.xml.rels><?xml version="1.0" encoding="UTF-8" standalone="yes"?>
<Relationships xmlns="http://schemas.openxmlformats.org/package/2006/relationships"><Relationship Id="rId3" Type="http://schemas.openxmlformats.org/officeDocument/2006/relationships/image" Target="../media/image249.jpeg"/><Relationship Id="rId2" Type="http://schemas.openxmlformats.org/officeDocument/2006/relationships/image" Target="../media/image248.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00.xml.rels><?xml version="1.0" encoding="UTF-8" standalone="yes"?>
<Relationships xmlns="http://schemas.openxmlformats.org/package/2006/relationships"><Relationship Id="rId2" Type="http://schemas.openxmlformats.org/officeDocument/2006/relationships/image" Target="../media/image250.jpeg"/><Relationship Id="rId1" Type="http://schemas.openxmlformats.org/officeDocument/2006/relationships/slideLayout" Target="../slideLayouts/slideLayout7.xml"/></Relationships>
</file>

<file path=ppt/slides/_rels/slide201.xml.rels><?xml version="1.0" encoding="UTF-8" standalone="yes"?>
<Relationships xmlns="http://schemas.openxmlformats.org/package/2006/relationships"><Relationship Id="rId2" Type="http://schemas.openxmlformats.org/officeDocument/2006/relationships/image" Target="../media/image251.jpeg"/><Relationship Id="rId1" Type="http://schemas.openxmlformats.org/officeDocument/2006/relationships/slideLayout" Target="../slideLayouts/slideLayout7.xml"/></Relationships>
</file>

<file path=ppt/slides/_rels/slide202.xml.rels><?xml version="1.0" encoding="UTF-8" standalone="yes"?>
<Relationships xmlns="http://schemas.openxmlformats.org/package/2006/relationships"><Relationship Id="rId3" Type="http://schemas.openxmlformats.org/officeDocument/2006/relationships/image" Target="../media/image253.jpeg"/><Relationship Id="rId2" Type="http://schemas.openxmlformats.org/officeDocument/2006/relationships/image" Target="../media/image252.jpeg"/><Relationship Id="rId1" Type="http://schemas.openxmlformats.org/officeDocument/2006/relationships/slideLayout" Target="../slideLayouts/slideLayout7.xml"/></Relationships>
</file>

<file path=ppt/slides/_rels/slide203.xml.rels><?xml version="1.0" encoding="UTF-8" standalone="yes"?>
<Relationships xmlns="http://schemas.openxmlformats.org/package/2006/relationships"><Relationship Id="rId2" Type="http://schemas.openxmlformats.org/officeDocument/2006/relationships/image" Target="../media/image254.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7.xml"/><Relationship Id="rId4" Type="http://schemas.openxmlformats.org/officeDocument/2006/relationships/image" Target="../media/image51.jpeg"/></Relationships>
</file>

<file path=ppt/slides/_rels/slide4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3.png"/><Relationship Id="rId1" Type="http://schemas.openxmlformats.org/officeDocument/2006/relationships/slideLayout" Target="../slideLayouts/slideLayout7.xml"/><Relationship Id="rId4" Type="http://schemas.openxmlformats.org/officeDocument/2006/relationships/image" Target="../media/image74.jpeg"/></Relationships>
</file>

<file path=ppt/slides/_rels/slide6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hyperlink" Target="https://de.wikipedia.org/wiki/Ludwig_XI." TargetMode="External"/><Relationship Id="rId2" Type="http://schemas.openxmlformats.org/officeDocument/2006/relationships/image" Target="../media/image110.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3 Taizé 001 "/>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5160" y="0"/>
            <a:ext cx="7735490" cy="5143500"/>
          </a:xfrm>
          <a:prstGeom prst="rect">
            <a:avLst/>
          </a:prstGeom>
        </p:spPr>
      </p:pic>
    </p:spTree>
    <p:extLst>
      <p:ext uri="{BB962C8B-B14F-4D97-AF65-F5344CB8AC3E}">
        <p14:creationId xmlns:p14="http://schemas.microsoft.com/office/powerpoint/2010/main" val="329214251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3 Taizé 007 "/>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rot="5400000">
            <a:off x="18066" y="1065528"/>
            <a:ext cx="4693424" cy="3120762"/>
          </a:xfrm>
          <a:prstGeom prst="rect">
            <a:avLst/>
          </a:prstGeom>
          <a:ln>
            <a:noFill/>
          </a:ln>
          <a:effectLst>
            <a:outerShdw blurRad="292100" dist="139700" dir="2700000" algn="tl" rotWithShape="0">
              <a:srgbClr val="333333">
                <a:alpha val="65000"/>
              </a:srgbClr>
            </a:outerShdw>
          </a:effectLst>
        </p:spPr>
      </p:pic>
      <p:pic>
        <p:nvPicPr>
          <p:cNvPr id="3" name="Grafik 2" descr="2013 Taizé 011 "/>
          <p:cNvPicPr>
            <a:picLocks noGrp="1" noChangeAspect="1"/>
          </p:cNvPicPr>
          <p:nvPr isPhoto="1"/>
        </p:nvPicPr>
        <p:blipFill>
          <a:blip r:embed="rId3" cstate="email">
            <a:lum/>
            <a:extLst>
              <a:ext uri="{28A0092B-C50C-407E-A947-70E740481C1C}">
                <a14:useLocalDpi xmlns:a14="http://schemas.microsoft.com/office/drawing/2010/main"/>
              </a:ext>
            </a:extLst>
          </a:blip>
          <a:stretch>
            <a:fillRect/>
          </a:stretch>
        </p:blipFill>
        <p:spPr>
          <a:xfrm rot="5400000">
            <a:off x="4125236" y="1023076"/>
            <a:ext cx="4065875" cy="2703490"/>
          </a:xfrm>
          <a:prstGeom prst="rect">
            <a:avLst/>
          </a:prstGeom>
          <a:ln>
            <a:noFill/>
          </a:ln>
          <a:effectLst>
            <a:outerShdw blurRad="292100" dist="139700" dir="2700000" algn="tl" rotWithShape="0">
              <a:srgbClr val="333333">
                <a:alpha val="65000"/>
              </a:srgbClr>
            </a:outerShdw>
          </a:effectLst>
        </p:spPr>
      </p:pic>
      <p:sp>
        <p:nvSpPr>
          <p:cNvPr id="4" name="Textfeld 3"/>
          <p:cNvSpPr txBox="1"/>
          <p:nvPr/>
        </p:nvSpPr>
        <p:spPr>
          <a:xfrm>
            <a:off x="4086349" y="4576753"/>
            <a:ext cx="1776448" cy="400110"/>
          </a:xfrm>
          <a:prstGeom prst="rect">
            <a:avLst/>
          </a:prstGeom>
          <a:noFill/>
        </p:spPr>
        <p:txBody>
          <a:bodyPr wrap="none" rtlCol="0">
            <a:spAutoFit/>
          </a:bodyPr>
          <a:lstStyle/>
          <a:p>
            <a:r>
              <a:rPr lang="de-DE" sz="2000" dirty="0" smtClean="0">
                <a:latin typeface="Georgia" panose="02040502050405020303" pitchFamily="18" charset="0"/>
              </a:rPr>
              <a:t>Rathaus, 1552</a:t>
            </a:r>
            <a:endParaRPr lang="de-DE" sz="2000" dirty="0">
              <a:latin typeface="Georgia" panose="02040502050405020303" pitchFamily="18" charset="0"/>
            </a:endParaRPr>
          </a:p>
        </p:txBody>
      </p:sp>
    </p:spTree>
    <p:extLst>
      <p:ext uri="{BB962C8B-B14F-4D97-AF65-F5344CB8AC3E}">
        <p14:creationId xmlns:p14="http://schemas.microsoft.com/office/powerpoint/2010/main" val="3915890812"/>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3 Taizé 126 "/>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5642" y="4763"/>
            <a:ext cx="7825605" cy="5143500"/>
          </a:xfrm>
          <a:prstGeom prst="rect">
            <a:avLst/>
          </a:prstGeom>
        </p:spPr>
      </p:pic>
    </p:spTree>
    <p:extLst>
      <p:ext uri="{BB962C8B-B14F-4D97-AF65-F5344CB8AC3E}">
        <p14:creationId xmlns:p14="http://schemas.microsoft.com/office/powerpoint/2010/main" val="3039655884"/>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3 Taizé 117 "/>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1985" y="2381"/>
            <a:ext cx="7735490" cy="5143500"/>
          </a:xfrm>
          <a:prstGeom prst="rect">
            <a:avLst/>
          </a:prstGeom>
        </p:spPr>
      </p:pic>
    </p:spTree>
    <p:extLst>
      <p:ext uri="{BB962C8B-B14F-4D97-AF65-F5344CB8AC3E}">
        <p14:creationId xmlns:p14="http://schemas.microsoft.com/office/powerpoint/2010/main" val="3803500791"/>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3 Taizé 120 "/>
          <p:cNvPicPr>
            <a:picLocks noGrp="1" noChangeAspect="1"/>
          </p:cNvPicPr>
          <p:nvPr isPhoto="1"/>
        </p:nvPicPr>
        <p:blipFill rotWithShape="1">
          <a:blip r:embed="rId2" cstate="email">
            <a:lum/>
            <a:extLst>
              <a:ext uri="{28A0092B-C50C-407E-A947-70E740481C1C}">
                <a14:useLocalDpi xmlns:a14="http://schemas.microsoft.com/office/drawing/2010/main"/>
              </a:ext>
            </a:extLst>
          </a:blip>
          <a:srcRect/>
          <a:stretch/>
        </p:blipFill>
        <p:spPr>
          <a:xfrm rot="5400000">
            <a:off x="148302" y="364276"/>
            <a:ext cx="3555614" cy="3456384"/>
          </a:xfrm>
          <a:prstGeom prst="rect">
            <a:avLst/>
          </a:prstGeom>
        </p:spPr>
      </p:pic>
      <p:pic>
        <p:nvPicPr>
          <p:cNvPr id="3" name="Grafik 2" descr="2013 Taizé 121 "/>
          <p:cNvPicPr>
            <a:picLocks noGrp="1" noChangeAspect="1"/>
          </p:cNvPicPr>
          <p:nvPr isPhoto="1"/>
        </p:nvPicPr>
        <p:blipFill rotWithShape="1">
          <a:blip r:embed="rId3" cstate="email">
            <a:lum/>
            <a:extLst>
              <a:ext uri="{28A0092B-C50C-407E-A947-70E740481C1C}">
                <a14:useLocalDpi xmlns:a14="http://schemas.microsoft.com/office/drawing/2010/main"/>
              </a:ext>
            </a:extLst>
          </a:blip>
          <a:srcRect/>
          <a:stretch/>
        </p:blipFill>
        <p:spPr>
          <a:xfrm rot="5400000">
            <a:off x="3944150" y="240833"/>
            <a:ext cx="3555615" cy="3703269"/>
          </a:xfrm>
          <a:prstGeom prst="rect">
            <a:avLst/>
          </a:prstGeom>
        </p:spPr>
      </p:pic>
      <p:pic>
        <p:nvPicPr>
          <p:cNvPr id="4" name="Grafik 3" descr="2013 Taizé 120 "/>
          <p:cNvPicPr>
            <a:picLocks noGrp="1" noChangeAspect="1"/>
          </p:cNvPicPr>
          <p:nvPr isPhoto="1"/>
        </p:nvPicPr>
        <p:blipFill rotWithShape="1">
          <a:blip r:embed="rId4" cstate="email">
            <a:lum/>
            <a:extLst>
              <a:ext uri="{28A0092B-C50C-407E-A947-70E740481C1C}">
                <a14:useLocalDpi xmlns:a14="http://schemas.microsoft.com/office/drawing/2010/main"/>
              </a:ext>
            </a:extLst>
          </a:blip>
          <a:srcRect/>
          <a:stretch/>
        </p:blipFill>
        <p:spPr>
          <a:xfrm rot="5400000">
            <a:off x="1405947" y="3193228"/>
            <a:ext cx="1224136" cy="2776100"/>
          </a:xfrm>
          <a:prstGeom prst="rect">
            <a:avLst/>
          </a:prstGeom>
        </p:spPr>
      </p:pic>
      <p:pic>
        <p:nvPicPr>
          <p:cNvPr id="5" name="Grafik 4" descr="2013 Taizé 121 "/>
          <p:cNvPicPr>
            <a:picLocks noGrp="1" noChangeAspect="1"/>
          </p:cNvPicPr>
          <p:nvPr isPhoto="1"/>
        </p:nvPicPr>
        <p:blipFill rotWithShape="1">
          <a:blip r:embed="rId5" cstate="email">
            <a:lum/>
            <a:extLst>
              <a:ext uri="{28A0092B-C50C-407E-A947-70E740481C1C}">
                <a14:useLocalDpi xmlns:a14="http://schemas.microsoft.com/office/drawing/2010/main"/>
              </a:ext>
            </a:extLst>
          </a:blip>
          <a:srcRect/>
          <a:stretch/>
        </p:blipFill>
        <p:spPr>
          <a:xfrm rot="5400000">
            <a:off x="5154970" y="2891422"/>
            <a:ext cx="1133973" cy="3289550"/>
          </a:xfrm>
          <a:prstGeom prst="rect">
            <a:avLst/>
          </a:prstGeom>
        </p:spPr>
      </p:pic>
    </p:spTree>
    <p:extLst>
      <p:ext uri="{BB962C8B-B14F-4D97-AF65-F5344CB8AC3E}">
        <p14:creationId xmlns:p14="http://schemas.microsoft.com/office/powerpoint/2010/main" val="2836751950"/>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3 Taizé 113 "/>
          <p:cNvPicPr>
            <a:picLocks noGrp="1" noChangeAspect="1"/>
          </p:cNvPicPr>
          <p:nvPr isPhoto="1"/>
        </p:nvPicPr>
        <p:blipFill rotWithShape="1">
          <a:blip r:embed="rId2" cstate="email">
            <a:lum/>
            <a:extLst>
              <a:ext uri="{28A0092B-C50C-407E-A947-70E740481C1C}">
                <a14:useLocalDpi xmlns:a14="http://schemas.microsoft.com/office/drawing/2010/main"/>
              </a:ext>
            </a:extLst>
          </a:blip>
          <a:srcRect b="-1021"/>
          <a:stretch/>
        </p:blipFill>
        <p:spPr>
          <a:xfrm rot="5400000">
            <a:off x="-450969" y="846753"/>
            <a:ext cx="4538132" cy="3384376"/>
          </a:xfrm>
          <a:prstGeom prst="rect">
            <a:avLst/>
          </a:prstGeom>
        </p:spPr>
      </p:pic>
      <p:pic>
        <p:nvPicPr>
          <p:cNvPr id="3" name="Grafik 2" descr="2013 Taizé 114 "/>
          <p:cNvPicPr>
            <a:picLocks noGrp="1" noChangeAspect="1"/>
          </p:cNvPicPr>
          <p:nvPr isPhoto="1"/>
        </p:nvPicPr>
        <p:blipFill>
          <a:blip r:embed="rId3" cstate="email">
            <a:lum/>
            <a:extLst>
              <a:ext uri="{28A0092B-C50C-407E-A947-70E740481C1C}">
                <a14:useLocalDpi xmlns:a14="http://schemas.microsoft.com/office/drawing/2010/main"/>
              </a:ext>
            </a:extLst>
          </a:blip>
          <a:stretch>
            <a:fillRect/>
          </a:stretch>
        </p:blipFill>
        <p:spPr>
          <a:xfrm>
            <a:off x="3716951" y="1061963"/>
            <a:ext cx="3822362" cy="2541574"/>
          </a:xfrm>
          <a:prstGeom prst="rect">
            <a:avLst/>
          </a:prstGeom>
        </p:spPr>
      </p:pic>
      <p:sp>
        <p:nvSpPr>
          <p:cNvPr id="4" name="Textfeld 3"/>
          <p:cNvSpPr txBox="1"/>
          <p:nvPr/>
        </p:nvSpPr>
        <p:spPr>
          <a:xfrm>
            <a:off x="3870325" y="4014291"/>
            <a:ext cx="1483098" cy="461665"/>
          </a:xfrm>
          <a:prstGeom prst="rect">
            <a:avLst/>
          </a:prstGeom>
          <a:noFill/>
        </p:spPr>
        <p:txBody>
          <a:bodyPr wrap="none" rtlCol="0">
            <a:spAutoFit/>
          </a:bodyPr>
          <a:lstStyle/>
          <a:p>
            <a:r>
              <a:rPr lang="de-DE" sz="2400" dirty="0" smtClean="0">
                <a:latin typeface="Georgia" panose="02040502050405020303" pitchFamily="18" charset="0"/>
              </a:rPr>
              <a:t>Apotheke</a:t>
            </a:r>
            <a:endParaRPr lang="de-DE" sz="2400" dirty="0">
              <a:latin typeface="Georgia" panose="02040502050405020303" pitchFamily="18" charset="0"/>
            </a:endParaRPr>
          </a:p>
        </p:txBody>
      </p:sp>
    </p:spTree>
    <p:extLst>
      <p:ext uri="{BB962C8B-B14F-4D97-AF65-F5344CB8AC3E}">
        <p14:creationId xmlns:p14="http://schemas.microsoft.com/office/powerpoint/2010/main" val="113377542"/>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3 Taizé 112 "/>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1985" y="2381"/>
            <a:ext cx="7735490" cy="5143500"/>
          </a:xfrm>
          <a:prstGeom prst="rect">
            <a:avLst/>
          </a:prstGeom>
        </p:spPr>
      </p:pic>
    </p:spTree>
    <p:extLst>
      <p:ext uri="{BB962C8B-B14F-4D97-AF65-F5344CB8AC3E}">
        <p14:creationId xmlns:p14="http://schemas.microsoft.com/office/powerpoint/2010/main" val="3576128911"/>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3 Taizé 118 "/>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rot="5400000">
            <a:off x="2661171" y="1046980"/>
            <a:ext cx="4638362" cy="3084150"/>
          </a:xfrm>
          <a:prstGeom prst="rect">
            <a:avLst/>
          </a:prstGeom>
          <a:ln>
            <a:noFill/>
          </a:ln>
          <a:effectLst>
            <a:outerShdw blurRad="292100" dist="139700" dir="2700000" algn="tl" rotWithShape="0">
              <a:srgbClr val="333333">
                <a:alpha val="65000"/>
              </a:srgbClr>
            </a:outerShdw>
          </a:effectLst>
        </p:spPr>
      </p:pic>
      <p:pic>
        <p:nvPicPr>
          <p:cNvPr id="3" name="Grafik 2" descr="2013 Taizé 119 "/>
          <p:cNvPicPr>
            <a:picLocks noGrp="1" noChangeAspect="1"/>
          </p:cNvPicPr>
          <p:nvPr isPhoto="1"/>
        </p:nvPicPr>
        <p:blipFill>
          <a:blip r:embed="rId3" cstate="email">
            <a:lum/>
            <a:extLst>
              <a:ext uri="{28A0092B-C50C-407E-A947-70E740481C1C}">
                <a14:useLocalDpi xmlns:a14="http://schemas.microsoft.com/office/drawing/2010/main"/>
              </a:ext>
            </a:extLst>
          </a:blip>
          <a:stretch>
            <a:fillRect/>
          </a:stretch>
        </p:blipFill>
        <p:spPr>
          <a:xfrm rot="5400000">
            <a:off x="-656386" y="1052169"/>
            <a:ext cx="4669331" cy="3104742"/>
          </a:xfrm>
          <a:prstGeom prst="rect">
            <a:avLst/>
          </a:prstGeom>
          <a:ln>
            <a:noFill/>
          </a:ln>
          <a:effectLst>
            <a:outerShdw blurRad="292100" dist="139700" dir="2700000" algn="tl" rotWithShape="0">
              <a:srgbClr val="333333">
                <a:alpha val="65000"/>
              </a:srgbClr>
            </a:outerShdw>
          </a:effectLst>
        </p:spPr>
      </p:pic>
      <p:sp>
        <p:nvSpPr>
          <p:cNvPr id="4" name="Textfeld 3"/>
          <p:cNvSpPr txBox="1"/>
          <p:nvPr/>
        </p:nvSpPr>
        <p:spPr>
          <a:xfrm>
            <a:off x="6712719" y="4292875"/>
            <a:ext cx="864096" cy="646331"/>
          </a:xfrm>
          <a:prstGeom prst="rect">
            <a:avLst/>
          </a:prstGeom>
          <a:noFill/>
        </p:spPr>
        <p:txBody>
          <a:bodyPr wrap="square" rtlCol="0">
            <a:spAutoFit/>
          </a:bodyPr>
          <a:lstStyle/>
          <a:p>
            <a:r>
              <a:rPr lang="de-DE" sz="1800" dirty="0" smtClean="0">
                <a:latin typeface="Georgia" panose="02040502050405020303" pitchFamily="18" charset="0"/>
              </a:rPr>
              <a:t>Die Stifter</a:t>
            </a:r>
            <a:endParaRPr lang="de-DE" sz="1800" dirty="0">
              <a:latin typeface="Georgia" panose="02040502050405020303" pitchFamily="18" charset="0"/>
            </a:endParaRPr>
          </a:p>
        </p:txBody>
      </p:sp>
    </p:spTree>
    <p:extLst>
      <p:ext uri="{BB962C8B-B14F-4D97-AF65-F5344CB8AC3E}">
        <p14:creationId xmlns:p14="http://schemas.microsoft.com/office/powerpoint/2010/main" val="671952984"/>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3 Taizé 115 "/>
          <p:cNvPicPr>
            <a:picLocks noGrp="1" noChangeAspect="1"/>
          </p:cNvPicPr>
          <p:nvPr isPhoto="1"/>
        </p:nvPicPr>
        <p:blipFill>
          <a:blip r:embed="rId2" cstate="email">
            <a:lum/>
            <a:extLst>
              <a:ext uri="{BEBA8EAE-BF5A-486C-A8C5-ECC9F3942E4B}">
                <a14:imgProps xmlns:a14="http://schemas.microsoft.com/office/drawing/2010/main">
                  <a14:imgLayer r:embed="rId3">
                    <a14:imgEffect>
                      <a14:backgroundRemoval t="281" b="100000" l="390" r="100000">
                        <a14:foregroundMark x1="33983" y1="7032" x2="33983" y2="7032"/>
                        <a14:foregroundMark x1="2674" y1="49226" x2="2674" y2="49226"/>
                        <a14:foregroundMark x1="6128" y1="59494" x2="6128" y2="59494"/>
                        <a14:foregroundMark x1="3621" y1="85373" x2="3621" y2="85373"/>
                        <a14:foregroundMark x1="50251" y1="9001" x2="51142" y2="281"/>
                        <a14:foregroundMark x1="87521" y1="38678" x2="87521" y2="38678"/>
                        <a14:foregroundMark x1="72813" y1="39662" x2="72813" y2="39662"/>
                        <a14:foregroundMark x1="80167" y1="39662" x2="80167" y2="39662"/>
                        <a14:foregroundMark x1="89972" y1="39241" x2="89972" y2="39241"/>
                        <a14:foregroundMark x1="93203" y1="39241" x2="93203" y2="39241"/>
                        <a14:backgroundMark x1="11476" y1="15049" x2="11476" y2="15049"/>
                        <a14:backgroundMark x1="83064" y1="18987" x2="83064" y2="18987"/>
                      </a14:backgroundRemoval>
                    </a14:imgEffect>
                  </a14:imgLayer>
                </a14:imgProps>
              </a:ext>
              <a:ext uri="{28A0092B-C50C-407E-A947-70E740481C1C}">
                <a14:useLocalDpi xmlns:a14="http://schemas.microsoft.com/office/drawing/2010/main"/>
              </a:ext>
            </a:extLst>
          </a:blip>
          <a:stretch>
            <a:fillRect/>
          </a:stretch>
        </p:blipFill>
        <p:spPr>
          <a:xfrm>
            <a:off x="197917" y="845939"/>
            <a:ext cx="7466057" cy="2956286"/>
          </a:xfrm>
          <a:prstGeom prst="rect">
            <a:avLst/>
          </a:prstGeom>
        </p:spPr>
      </p:pic>
      <p:sp>
        <p:nvSpPr>
          <p:cNvPr id="3" name="Textfeld 2"/>
          <p:cNvSpPr txBox="1"/>
          <p:nvPr/>
        </p:nvSpPr>
        <p:spPr>
          <a:xfrm>
            <a:off x="413941" y="3942283"/>
            <a:ext cx="4703532" cy="553357"/>
          </a:xfrm>
          <a:prstGeom prst="rect">
            <a:avLst/>
          </a:prstGeom>
          <a:noFill/>
        </p:spPr>
        <p:txBody>
          <a:bodyPr wrap="none" rtlCol="0">
            <a:spAutoFit/>
          </a:bodyPr>
          <a:lstStyle/>
          <a:p>
            <a:r>
              <a:rPr lang="de-DE" dirty="0" smtClean="0">
                <a:latin typeface="Georgia" panose="02040502050405020303" pitchFamily="18" charset="0"/>
              </a:rPr>
              <a:t>Die Innenseite des Altars von Rogier van der Weyden</a:t>
            </a:r>
          </a:p>
          <a:p>
            <a:r>
              <a:rPr lang="de-DE" dirty="0" smtClean="0">
                <a:latin typeface="Georgia" panose="02040502050405020303" pitchFamily="18" charset="0"/>
              </a:rPr>
              <a:t>Das Jüngste Gericht</a:t>
            </a:r>
            <a:endParaRPr lang="de-DE" dirty="0">
              <a:latin typeface="Georgia" panose="02040502050405020303" pitchFamily="18" charset="0"/>
            </a:endParaRPr>
          </a:p>
        </p:txBody>
      </p:sp>
    </p:spTree>
    <p:extLst>
      <p:ext uri="{BB962C8B-B14F-4D97-AF65-F5344CB8AC3E}">
        <p14:creationId xmlns:p14="http://schemas.microsoft.com/office/powerpoint/2010/main" val="1444695787"/>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3 Taizé 116 "/>
          <p:cNvPicPr>
            <a:picLocks noGrp="1" noChangeAspect="1"/>
          </p:cNvPicPr>
          <p:nvPr isPhoto="1"/>
        </p:nvPicPr>
        <p:blipFill rotWithShape="1">
          <a:blip r:embed="rId2" cstate="email">
            <a:lum/>
            <a:extLst>
              <a:ext uri="{BEBA8EAE-BF5A-486C-A8C5-ECC9F3942E4B}">
                <a14:imgProps xmlns:a14="http://schemas.microsoft.com/office/drawing/2010/main">
                  <a14:imgLayer r:embed="rId3">
                    <a14:imgEffect>
                      <a14:backgroundRemoval t="559" b="100000" l="0" r="100000">
                        <a14:foregroundMark x1="80186" y1="96648" x2="80186" y2="96648"/>
                        <a14:foregroundMark x1="64569" y1="97765" x2="64569" y2="97765"/>
                        <a14:foregroundMark x1="46853" y1="96369" x2="46853" y2="96369"/>
                        <a14:foregroundMark x1="61772" y1="36872" x2="61772" y2="36872"/>
                        <a14:foregroundMark x1="54545" y1="37709" x2="54545" y2="37709"/>
                        <a14:foregroundMark x1="3263" y1="77095" x2="3263" y2="77095"/>
                        <a14:foregroundMark x1="3263" y1="81006" x2="3263" y2="81006"/>
                        <a14:foregroundMark x1="3730" y1="86872" x2="3730" y2="86872"/>
                        <a14:foregroundMark x1="3263" y1="93575" x2="3263" y2="93575"/>
                        <a14:foregroundMark x1="58275" y1="96369" x2="58275" y2="96369"/>
                        <a14:foregroundMark x1="93706" y1="97207" x2="93706" y2="97207"/>
                        <a14:foregroundMark x1="76224" y1="97765" x2="76224" y2="97765"/>
                        <a14:foregroundMark x1="87646" y1="97207" x2="87646" y2="97207"/>
                        <a14:foregroundMark x1="96737" y1="96927" x2="96737" y2="96927"/>
                        <a14:foregroundMark x1="81818" y1="97486" x2="81818" y2="97486"/>
                        <a14:foregroundMark x1="78555" y1="97207" x2="78555" y2="97207"/>
                        <a14:foregroundMark x1="73193" y1="97207" x2="73193" y2="97207"/>
                        <a14:foregroundMark x1="68765" y1="97765" x2="68765" y2="97765"/>
                        <a14:backgroundMark x1="932" y1="42737" x2="932" y2="42737"/>
                        <a14:backgroundMark x1="932" y1="61173" x2="932" y2="61173"/>
                        <a14:backgroundMark x1="1865" y1="55028" x2="1865" y2="55028"/>
                        <a14:backgroundMark x1="1632" y1="67318" x2="1632" y2="67318"/>
                        <a14:backgroundMark x1="1632" y1="78492" x2="1632" y2="78492"/>
                        <a14:backgroundMark x1="1865" y1="73743" x2="1865" y2="73743"/>
                        <a14:backgroundMark x1="2331" y1="89106" x2="2331" y2="89106"/>
                        <a14:backgroundMark x1="1865" y1="84916" x2="1865" y2="84916"/>
                        <a14:backgroundMark x1="20047" y1="99162" x2="20047" y2="99162"/>
                        <a14:backgroundMark x1="33566" y1="99162" x2="33566" y2="99162"/>
                        <a14:backgroundMark x1="78089" y1="98883" x2="78089" y2="98883"/>
                        <a14:backgroundMark x1="73893" y1="98883" x2="73893" y2="98883"/>
                        <a14:backgroundMark x1="1865" y1="93296" x2="1865" y2="93296"/>
                        <a14:backgroundMark x1="43823" y1="98883" x2="43823" y2="98883"/>
                        <a14:backgroundMark x1="48718" y1="98883" x2="48718" y2="98883"/>
                        <a14:backgroundMark x1="47086" y1="99162" x2="47086" y2="99162"/>
                        <a14:backgroundMark x1="57576" y1="98883" x2="57576" y2="98883"/>
                        <a14:backgroundMark x1="55478" y1="98883" x2="55478" y2="98883"/>
                        <a14:backgroundMark x1="60373" y1="98603" x2="60373" y2="98603"/>
                        <a14:backgroundMark x1="85548" y1="98883" x2="85548" y2="98883"/>
                        <a14:backgroundMark x1="90210" y1="98883" x2="90210" y2="98883"/>
                        <a14:backgroundMark x1="97902" y1="98883" x2="97902" y2="98883"/>
                        <a14:backgroundMark x1="69697" y1="98883" x2="69697" y2="98883"/>
                        <a14:backgroundMark x1="67599" y1="98883" x2="67599" y2="98883"/>
                        <a14:backgroundMark x1="38462" y1="82123" x2="38462" y2="82123"/>
                      </a14:backgroundRemoval>
                    </a14:imgEffect>
                  </a14:imgLayer>
                </a14:imgProps>
              </a:ext>
              <a:ext uri="{28A0092B-C50C-407E-A947-70E740481C1C}">
                <a14:useLocalDpi xmlns:a14="http://schemas.microsoft.com/office/drawing/2010/main"/>
              </a:ext>
            </a:extLst>
          </a:blip>
          <a:srcRect l="4106" r="105" b="3247"/>
          <a:stretch/>
        </p:blipFill>
        <p:spPr>
          <a:xfrm>
            <a:off x="125909" y="341883"/>
            <a:ext cx="5472608" cy="4612627"/>
          </a:xfrm>
          <a:prstGeom prst="rect">
            <a:avLst/>
          </a:prstGeom>
        </p:spPr>
      </p:pic>
      <p:sp>
        <p:nvSpPr>
          <p:cNvPr id="3" name="Textfeld 2"/>
          <p:cNvSpPr txBox="1"/>
          <p:nvPr/>
        </p:nvSpPr>
        <p:spPr>
          <a:xfrm>
            <a:off x="5886549" y="2718147"/>
            <a:ext cx="1610440" cy="2166940"/>
          </a:xfrm>
          <a:prstGeom prst="rect">
            <a:avLst/>
          </a:prstGeom>
          <a:noFill/>
        </p:spPr>
        <p:txBody>
          <a:bodyPr wrap="square" rtlCol="0">
            <a:spAutoFit/>
          </a:bodyPr>
          <a:lstStyle/>
          <a:p>
            <a:r>
              <a:rPr lang="de-DE" dirty="0" smtClean="0">
                <a:latin typeface="Georgia" panose="02040502050405020303" pitchFamily="18" charset="0"/>
              </a:rPr>
              <a:t>Die Außenseite des Altars:</a:t>
            </a:r>
          </a:p>
          <a:p>
            <a:r>
              <a:rPr lang="de-DE" dirty="0">
                <a:latin typeface="Georgia" panose="02040502050405020303" pitchFamily="18" charset="0"/>
              </a:rPr>
              <a:t>Sebastian und Antonius sowie die Portraits </a:t>
            </a:r>
            <a:r>
              <a:rPr lang="de-DE" dirty="0" smtClean="0">
                <a:latin typeface="Georgia" panose="02040502050405020303" pitchFamily="18" charset="0"/>
              </a:rPr>
              <a:t> der Stifter Nicolas </a:t>
            </a:r>
            <a:r>
              <a:rPr lang="de-DE" dirty="0" err="1" smtClean="0">
                <a:latin typeface="Georgia" panose="02040502050405020303" pitchFamily="18" charset="0"/>
              </a:rPr>
              <a:t>Rolin</a:t>
            </a:r>
            <a:r>
              <a:rPr lang="de-DE" dirty="0" smtClean="0">
                <a:latin typeface="Georgia" panose="02040502050405020303" pitchFamily="18" charset="0"/>
              </a:rPr>
              <a:t> und </a:t>
            </a:r>
            <a:r>
              <a:rPr lang="de-DE" dirty="0">
                <a:latin typeface="Georgia" panose="02040502050405020303" pitchFamily="18" charset="0"/>
              </a:rPr>
              <a:t>seiner Frau </a:t>
            </a:r>
            <a:r>
              <a:rPr lang="de-DE" dirty="0" err="1">
                <a:latin typeface="Georgia" panose="02040502050405020303" pitchFamily="18" charset="0"/>
              </a:rPr>
              <a:t>Guigone</a:t>
            </a:r>
            <a:r>
              <a:rPr lang="de-DE" dirty="0">
                <a:latin typeface="Georgia" panose="02040502050405020303" pitchFamily="18" charset="0"/>
              </a:rPr>
              <a:t> de Salins </a:t>
            </a:r>
          </a:p>
        </p:txBody>
      </p:sp>
    </p:spTree>
    <p:extLst>
      <p:ext uri="{BB962C8B-B14F-4D97-AF65-F5344CB8AC3E}">
        <p14:creationId xmlns:p14="http://schemas.microsoft.com/office/powerpoint/2010/main" val="2901573565"/>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3 Taizé 108 "/>
          <p:cNvPicPr>
            <a:picLocks noGrp="1" noChangeAspect="1"/>
          </p:cNvPicPr>
          <p:nvPr isPhoto="1"/>
        </p:nvPicPr>
        <p:blipFill rotWithShape="1">
          <a:blip r:embed="rId2" cstate="email">
            <a:lum/>
            <a:extLst>
              <a:ext uri="{28A0092B-C50C-407E-A947-70E740481C1C}">
                <a14:useLocalDpi xmlns:a14="http://schemas.microsoft.com/office/drawing/2010/main"/>
              </a:ext>
            </a:extLst>
          </a:blip>
          <a:srcRect/>
          <a:stretch/>
        </p:blipFill>
        <p:spPr>
          <a:xfrm rot="5400000">
            <a:off x="3559330" y="1067889"/>
            <a:ext cx="4222389" cy="2880320"/>
          </a:xfrm>
          <a:prstGeom prst="rect">
            <a:avLst/>
          </a:prstGeom>
          <a:ln>
            <a:noFill/>
          </a:ln>
          <a:effectLst>
            <a:outerShdw blurRad="292100" dist="139700" dir="2700000" algn="tl" rotWithShape="0">
              <a:srgbClr val="333333">
                <a:alpha val="65000"/>
              </a:srgbClr>
            </a:outerShdw>
          </a:effectLst>
        </p:spPr>
      </p:pic>
      <p:pic>
        <p:nvPicPr>
          <p:cNvPr id="3" name="Grafik 2" descr="2013 Taizé 109 "/>
          <p:cNvPicPr>
            <a:picLocks noGrp="1" noChangeAspect="1"/>
          </p:cNvPicPr>
          <p:nvPr isPhoto="1"/>
        </p:nvPicPr>
        <p:blipFill rotWithShape="1">
          <a:blip r:embed="rId3" cstate="email">
            <a:lum/>
            <a:extLst>
              <a:ext uri="{28A0092B-C50C-407E-A947-70E740481C1C}">
                <a14:useLocalDpi xmlns:a14="http://schemas.microsoft.com/office/drawing/2010/main"/>
              </a:ext>
            </a:extLst>
          </a:blip>
          <a:srcRect/>
          <a:stretch/>
        </p:blipFill>
        <p:spPr>
          <a:xfrm>
            <a:off x="197917" y="402395"/>
            <a:ext cx="3672408" cy="423388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19349765"/>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3 Taizé 131 "/>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rot="5400000">
            <a:off x="-367384" y="1012053"/>
            <a:ext cx="4571577" cy="3039744"/>
          </a:xfrm>
          <a:prstGeom prst="rect">
            <a:avLst/>
          </a:prstGeom>
          <a:ln>
            <a:noFill/>
          </a:ln>
          <a:effectLst>
            <a:outerShdw blurRad="292100" dist="139700" dir="2700000" algn="tl" rotWithShape="0">
              <a:srgbClr val="333333">
                <a:alpha val="65000"/>
              </a:srgbClr>
            </a:outerShdw>
          </a:effectLst>
        </p:spPr>
      </p:pic>
      <p:sp>
        <p:nvSpPr>
          <p:cNvPr id="3" name="Textfeld 2"/>
          <p:cNvSpPr txBox="1"/>
          <p:nvPr/>
        </p:nvSpPr>
        <p:spPr>
          <a:xfrm>
            <a:off x="3723260" y="4446339"/>
            <a:ext cx="4043588" cy="553357"/>
          </a:xfrm>
          <a:prstGeom prst="rect">
            <a:avLst/>
          </a:prstGeom>
          <a:noFill/>
        </p:spPr>
        <p:txBody>
          <a:bodyPr wrap="square" rtlCol="0">
            <a:spAutoFit/>
          </a:bodyPr>
          <a:lstStyle/>
          <a:p>
            <a:r>
              <a:rPr lang="de-DE" dirty="0" smtClean="0">
                <a:latin typeface="Georgia" panose="02040502050405020303" pitchFamily="18" charset="0"/>
              </a:rPr>
              <a:t>Notre Dame,12. Jh.</a:t>
            </a:r>
          </a:p>
          <a:p>
            <a:r>
              <a:rPr lang="de-DE" dirty="0" smtClean="0">
                <a:latin typeface="Georgia" panose="02040502050405020303" pitchFamily="18" charset="0"/>
              </a:rPr>
              <a:t>Romanische Basilika, cluniazensischer Stil</a:t>
            </a:r>
            <a:endParaRPr lang="de-DE" dirty="0">
              <a:latin typeface="Georgia" panose="02040502050405020303" pitchFamily="18" charset="0"/>
            </a:endParaRPr>
          </a:p>
        </p:txBody>
      </p:sp>
      <p:pic>
        <p:nvPicPr>
          <p:cNvPr id="4" name="Grafik 3" descr="2013 Taizé 134 "/>
          <p:cNvPicPr>
            <a:picLocks noGrp="1" noChangeAspect="1"/>
          </p:cNvPicPr>
          <p:nvPr isPhoto="1"/>
        </p:nvPicPr>
        <p:blipFill>
          <a:blip r:embed="rId3" cstate="email">
            <a:lum/>
            <a:extLst>
              <a:ext uri="{28A0092B-C50C-407E-A947-70E740481C1C}">
                <a14:useLocalDpi xmlns:a14="http://schemas.microsoft.com/office/drawing/2010/main"/>
              </a:ext>
            </a:extLst>
          </a:blip>
          <a:stretch>
            <a:fillRect/>
          </a:stretch>
        </p:blipFill>
        <p:spPr>
          <a:xfrm rot="5400000">
            <a:off x="3104828" y="939625"/>
            <a:ext cx="4139270" cy="275229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0116220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3 Taizé 010 "/>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1985" y="2381"/>
            <a:ext cx="7735490" cy="5143500"/>
          </a:xfrm>
          <a:prstGeom prst="rect">
            <a:avLst/>
          </a:prstGeom>
        </p:spPr>
      </p:pic>
    </p:spTree>
    <p:extLst>
      <p:ext uri="{BB962C8B-B14F-4D97-AF65-F5344CB8AC3E}">
        <p14:creationId xmlns:p14="http://schemas.microsoft.com/office/powerpoint/2010/main" val="3480371871"/>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3 Taizé 135 "/>
          <p:cNvPicPr>
            <a:picLocks noGrp="1" noChangeAspect="1"/>
          </p:cNvPicPr>
          <p:nvPr isPhoto="1"/>
        </p:nvPicPr>
        <p:blipFill>
          <a:blip r:embed="rId2">
            <a:lum/>
            <a:extLst>
              <a:ext uri="{28A0092B-C50C-407E-A947-70E740481C1C}">
                <a14:useLocalDpi xmlns:a14="http://schemas.microsoft.com/office/drawing/2010/main"/>
              </a:ext>
            </a:extLst>
          </a:blip>
          <a:stretch>
            <a:fillRect/>
          </a:stretch>
        </p:blipFill>
        <p:spPr>
          <a:xfrm>
            <a:off x="0" y="4763"/>
            <a:ext cx="7740650" cy="5143500"/>
          </a:xfrm>
          <a:prstGeom prst="rect">
            <a:avLst/>
          </a:prstGeom>
        </p:spPr>
      </p:pic>
      <p:sp>
        <p:nvSpPr>
          <p:cNvPr id="3" name="Textfeld 2"/>
          <p:cNvSpPr txBox="1"/>
          <p:nvPr/>
        </p:nvSpPr>
        <p:spPr>
          <a:xfrm>
            <a:off x="3510285" y="4014291"/>
            <a:ext cx="4032448" cy="1014380"/>
          </a:xfrm>
          <a:prstGeom prst="rect">
            <a:avLst/>
          </a:prstGeom>
          <a:solidFill>
            <a:schemeClr val="accent1">
              <a:lumMod val="40000"/>
              <a:lumOff val="60000"/>
              <a:alpha val="72000"/>
            </a:schemeClr>
          </a:solidFill>
        </p:spPr>
        <p:txBody>
          <a:bodyPr wrap="square" rtlCol="0">
            <a:spAutoFit/>
          </a:bodyPr>
          <a:lstStyle/>
          <a:p>
            <a:r>
              <a:rPr lang="de-DE" dirty="0" smtClean="0">
                <a:latin typeface="Georgia" panose="02040502050405020303" pitchFamily="18" charset="0"/>
              </a:rPr>
              <a:t>Wandteppich aus </a:t>
            </a:r>
            <a:r>
              <a:rPr lang="de-DE" smtClean="0">
                <a:latin typeface="Georgia" panose="02040502050405020303" pitchFamily="18" charset="0"/>
              </a:rPr>
              <a:t>5 Teilen</a:t>
            </a:r>
            <a:br>
              <a:rPr lang="de-DE" smtClean="0">
                <a:latin typeface="Georgia" panose="02040502050405020303" pitchFamily="18" charset="0"/>
              </a:rPr>
            </a:br>
            <a:r>
              <a:rPr lang="de-DE" smtClean="0">
                <a:latin typeface="Georgia" panose="02040502050405020303" pitchFamily="18" charset="0"/>
              </a:rPr>
              <a:t>1500</a:t>
            </a:r>
            <a:endParaRPr lang="de-DE" dirty="0" smtClean="0">
              <a:latin typeface="Georgia" panose="02040502050405020303" pitchFamily="18" charset="0"/>
            </a:endParaRPr>
          </a:p>
          <a:p>
            <a:r>
              <a:rPr lang="de-DE" dirty="0" smtClean="0">
                <a:latin typeface="Georgia" panose="02040502050405020303" pitchFamily="18" charset="0"/>
              </a:rPr>
              <a:t>in Burgund entworfen und in Tournai gewebt</a:t>
            </a:r>
          </a:p>
          <a:p>
            <a:r>
              <a:rPr lang="de-DE" dirty="0" smtClean="0">
                <a:latin typeface="Georgia" panose="02040502050405020303" pitchFamily="18" charset="0"/>
              </a:rPr>
              <a:t>Szenen aus dem Marienleben</a:t>
            </a:r>
            <a:endParaRPr lang="de-DE" dirty="0">
              <a:latin typeface="Georgia" panose="02040502050405020303" pitchFamily="18" charset="0"/>
            </a:endParaRPr>
          </a:p>
        </p:txBody>
      </p:sp>
    </p:spTree>
    <p:extLst>
      <p:ext uri="{BB962C8B-B14F-4D97-AF65-F5344CB8AC3E}">
        <p14:creationId xmlns:p14="http://schemas.microsoft.com/office/powerpoint/2010/main" val="4204514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3 Taizé 137 "/>
          <p:cNvPicPr>
            <a:picLocks noGrp="1" noChangeAspect="1"/>
          </p:cNvPicPr>
          <p:nvPr isPhoto="1"/>
        </p:nvPicPr>
        <p:blipFill rotWithShape="1">
          <a:blip r:embed="rId2" cstate="email">
            <a:lum/>
            <a:extLst>
              <a:ext uri="{28A0092B-C50C-407E-A947-70E740481C1C}">
                <a14:useLocalDpi xmlns:a14="http://schemas.microsoft.com/office/drawing/2010/main"/>
              </a:ext>
            </a:extLst>
          </a:blip>
          <a:srcRect/>
          <a:stretch/>
        </p:blipFill>
        <p:spPr>
          <a:xfrm>
            <a:off x="-2" y="-22091"/>
            <a:ext cx="7740651" cy="5170354"/>
          </a:xfrm>
          <a:prstGeom prst="rect">
            <a:avLst/>
          </a:prstGeom>
        </p:spPr>
      </p:pic>
      <p:sp>
        <p:nvSpPr>
          <p:cNvPr id="3" name="Textfeld 2"/>
          <p:cNvSpPr txBox="1"/>
          <p:nvPr/>
        </p:nvSpPr>
        <p:spPr>
          <a:xfrm>
            <a:off x="1782093" y="4518347"/>
            <a:ext cx="5832648" cy="523220"/>
          </a:xfrm>
          <a:prstGeom prst="rect">
            <a:avLst/>
          </a:prstGeom>
          <a:solidFill>
            <a:schemeClr val="accent1">
              <a:lumMod val="20000"/>
              <a:lumOff val="80000"/>
              <a:alpha val="77000"/>
            </a:schemeClr>
          </a:solidFill>
        </p:spPr>
        <p:txBody>
          <a:bodyPr wrap="square" rtlCol="0">
            <a:spAutoFit/>
          </a:bodyPr>
          <a:lstStyle/>
          <a:p>
            <a:r>
              <a:rPr lang="de-DE" sz="1400" dirty="0">
                <a:latin typeface="Georgia" panose="02040502050405020303" pitchFamily="18" charset="0"/>
              </a:rPr>
              <a:t>die Heimsuchung </a:t>
            </a:r>
            <a:r>
              <a:rPr lang="de-DE" sz="1400" dirty="0" smtClean="0">
                <a:latin typeface="Georgia" panose="02040502050405020303" pitchFamily="18" charset="0"/>
              </a:rPr>
              <a:t>Mariens,</a:t>
            </a:r>
          </a:p>
          <a:p>
            <a:r>
              <a:rPr lang="de-DE" sz="1400" dirty="0" smtClean="0">
                <a:latin typeface="Georgia" panose="02040502050405020303" pitchFamily="18" charset="0"/>
              </a:rPr>
              <a:t>d.h. der Besuch der schwangeren Maria bei ihrer Verwandten Elisabeth</a:t>
            </a:r>
            <a:endParaRPr lang="de-DE" sz="1400" dirty="0">
              <a:latin typeface="Georgia" panose="02040502050405020303" pitchFamily="18" charset="0"/>
            </a:endParaRPr>
          </a:p>
        </p:txBody>
      </p:sp>
    </p:spTree>
    <p:extLst>
      <p:ext uri="{BB962C8B-B14F-4D97-AF65-F5344CB8AC3E}">
        <p14:creationId xmlns:p14="http://schemas.microsoft.com/office/powerpoint/2010/main" val="2727736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1000"/>
                                        <p:tgtEl>
                                          <p:spTgt spid="3"/>
                                        </p:tgtEl>
                                      </p:cBhvr>
                                    </p:animEffect>
                                    <p:set>
                                      <p:cBhvr>
                                        <p:cTn id="7" dur="1" fill="hold">
                                          <p:stCondLst>
                                            <p:cond delay="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3 Taizé 136 "/>
          <p:cNvPicPr>
            <a:picLocks noGrp="1" noChangeAspect="1"/>
          </p:cNvPicPr>
          <p:nvPr isPhoto="1"/>
        </p:nvPicPr>
        <p:blipFill rotWithShape="1">
          <a:blip r:embed="rId2" cstate="email">
            <a:lum/>
            <a:extLst>
              <a:ext uri="{28A0092B-C50C-407E-A947-70E740481C1C}">
                <a14:useLocalDpi xmlns:a14="http://schemas.microsoft.com/office/drawing/2010/main"/>
              </a:ext>
            </a:extLst>
          </a:blip>
          <a:srcRect/>
          <a:stretch/>
        </p:blipFill>
        <p:spPr>
          <a:xfrm>
            <a:off x="0" y="2381"/>
            <a:ext cx="7740650" cy="5145882"/>
          </a:xfrm>
          <a:prstGeom prst="rect">
            <a:avLst/>
          </a:prstGeom>
        </p:spPr>
      </p:pic>
      <p:sp>
        <p:nvSpPr>
          <p:cNvPr id="3" name="Textfeld 2"/>
          <p:cNvSpPr txBox="1"/>
          <p:nvPr/>
        </p:nvSpPr>
        <p:spPr>
          <a:xfrm>
            <a:off x="701973" y="4662363"/>
            <a:ext cx="3286477" cy="322845"/>
          </a:xfrm>
          <a:prstGeom prst="rect">
            <a:avLst/>
          </a:prstGeom>
          <a:solidFill>
            <a:schemeClr val="accent1">
              <a:lumMod val="20000"/>
              <a:lumOff val="80000"/>
              <a:alpha val="72000"/>
            </a:schemeClr>
          </a:solidFill>
        </p:spPr>
        <p:txBody>
          <a:bodyPr wrap="none" rtlCol="0">
            <a:spAutoFit/>
          </a:bodyPr>
          <a:lstStyle/>
          <a:p>
            <a:r>
              <a:rPr lang="de-DE" dirty="0" smtClean="0">
                <a:latin typeface="Georgia" panose="02040502050405020303" pitchFamily="18" charset="0"/>
              </a:rPr>
              <a:t>die </a:t>
            </a:r>
            <a:r>
              <a:rPr lang="de-DE" dirty="0">
                <a:latin typeface="Georgia" panose="02040502050405020303" pitchFamily="18" charset="0"/>
              </a:rPr>
              <a:t>Tötung der Unschuldigen Kinder</a:t>
            </a:r>
          </a:p>
        </p:txBody>
      </p:sp>
    </p:spTree>
    <p:extLst>
      <p:ext uri="{BB962C8B-B14F-4D97-AF65-F5344CB8AC3E}">
        <p14:creationId xmlns:p14="http://schemas.microsoft.com/office/powerpoint/2010/main" val="3154821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1000"/>
                                        <p:tgtEl>
                                          <p:spTgt spid="3"/>
                                        </p:tgtEl>
                                      </p:cBhvr>
                                    </p:animEffect>
                                    <p:set>
                                      <p:cBhvr>
                                        <p:cTn id="7" dur="1" fill="hold">
                                          <p:stCondLst>
                                            <p:cond delay="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3 Taizé 138 "/>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4289572" y="845939"/>
            <a:ext cx="2987132" cy="4104456"/>
          </a:xfrm>
          <a:prstGeom prst="rect">
            <a:avLst/>
          </a:prstGeom>
          <a:ln>
            <a:noFill/>
          </a:ln>
          <a:effectLst>
            <a:outerShdw blurRad="292100" dist="139700" dir="2700000" algn="tl" rotWithShape="0">
              <a:srgbClr val="333333">
                <a:alpha val="65000"/>
              </a:srgbClr>
            </a:outerShdw>
          </a:effectLst>
        </p:spPr>
      </p:pic>
      <p:pic>
        <p:nvPicPr>
          <p:cNvPr id="3" name="Grafik 2" descr="2013 Taizé 142 "/>
          <p:cNvPicPr>
            <a:picLocks noGrp="1" noChangeAspect="1"/>
          </p:cNvPicPr>
          <p:nvPr isPhoto="1"/>
        </p:nvPicPr>
        <p:blipFill>
          <a:blip r:embed="rId3" cstate="email">
            <a:lum/>
            <a:extLst>
              <a:ext uri="{28A0092B-C50C-407E-A947-70E740481C1C}">
                <a14:useLocalDpi xmlns:a14="http://schemas.microsoft.com/office/drawing/2010/main"/>
              </a:ext>
            </a:extLst>
          </a:blip>
          <a:stretch>
            <a:fillRect/>
          </a:stretch>
        </p:blipFill>
        <p:spPr>
          <a:xfrm rot="5400000">
            <a:off x="-443011" y="1064401"/>
            <a:ext cx="4685141" cy="311525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08990279"/>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3 Taizé 139 "/>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rot="5400000">
            <a:off x="977913" y="1002047"/>
            <a:ext cx="4799959" cy="31916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56956302"/>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3 Taizé 140 "/>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rot="5400000">
            <a:off x="983771" y="965296"/>
            <a:ext cx="4764996" cy="3168352"/>
          </a:xfrm>
          <a:prstGeom prst="rect">
            <a:avLst/>
          </a:prstGeom>
          <a:solidFill>
            <a:srgbClr val="000000">
              <a:shade val="95000"/>
            </a:srgbClr>
          </a:solidFill>
          <a:ln w="28575" cap="sq">
            <a:solidFill>
              <a:srgbClr val="000000"/>
            </a:solidFill>
            <a:miter lim="800000"/>
          </a:ln>
          <a:effectLst>
            <a:outerShdw blurRad="254000" dist="190500" dir="2700000" sy="90000" algn="bl" rotWithShape="0">
              <a:srgbClr val="000000">
                <a:alpha val="40000"/>
              </a:srgbClr>
            </a:outerShdw>
          </a:effectLst>
        </p:spPr>
      </p:pic>
    </p:spTree>
    <p:extLst>
      <p:ext uri="{BB962C8B-B14F-4D97-AF65-F5344CB8AC3E}">
        <p14:creationId xmlns:p14="http://schemas.microsoft.com/office/powerpoint/2010/main" val="2872268525"/>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3 Taizé 133 "/>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1985" y="2381"/>
            <a:ext cx="7735490" cy="5143500"/>
          </a:xfrm>
          <a:prstGeom prst="rect">
            <a:avLst/>
          </a:prstGeom>
        </p:spPr>
      </p:pic>
    </p:spTree>
    <p:extLst>
      <p:ext uri="{BB962C8B-B14F-4D97-AF65-F5344CB8AC3E}">
        <p14:creationId xmlns:p14="http://schemas.microsoft.com/office/powerpoint/2010/main" val="4268239148"/>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3 Taizé 132 "/>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1985" y="2381"/>
            <a:ext cx="7735490" cy="5143500"/>
          </a:xfrm>
          <a:prstGeom prst="rect">
            <a:avLst/>
          </a:prstGeom>
        </p:spPr>
      </p:pic>
    </p:spTree>
    <p:extLst>
      <p:ext uri="{BB962C8B-B14F-4D97-AF65-F5344CB8AC3E}">
        <p14:creationId xmlns:p14="http://schemas.microsoft.com/office/powerpoint/2010/main" val="4239168292"/>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3 Taizé 144 "/>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1985" y="2381"/>
            <a:ext cx="7735490" cy="5143500"/>
          </a:xfrm>
          <a:prstGeom prst="rect">
            <a:avLst/>
          </a:prstGeom>
        </p:spPr>
      </p:pic>
    </p:spTree>
    <p:extLst>
      <p:ext uri="{BB962C8B-B14F-4D97-AF65-F5344CB8AC3E}">
        <p14:creationId xmlns:p14="http://schemas.microsoft.com/office/powerpoint/2010/main" val="693794324"/>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3 Taizé 143 "/>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1985" y="2381"/>
            <a:ext cx="7735490" cy="5143500"/>
          </a:xfrm>
          <a:prstGeom prst="rect">
            <a:avLst/>
          </a:prstGeom>
        </p:spPr>
      </p:pic>
    </p:spTree>
    <p:extLst>
      <p:ext uri="{BB962C8B-B14F-4D97-AF65-F5344CB8AC3E}">
        <p14:creationId xmlns:p14="http://schemas.microsoft.com/office/powerpoint/2010/main" val="40349698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3 Taizé 013 "/>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1985" y="2381"/>
            <a:ext cx="7735490" cy="5143500"/>
          </a:xfrm>
          <a:prstGeom prst="rect">
            <a:avLst/>
          </a:prstGeom>
        </p:spPr>
      </p:pic>
    </p:spTree>
    <p:extLst>
      <p:ext uri="{BB962C8B-B14F-4D97-AF65-F5344CB8AC3E}">
        <p14:creationId xmlns:p14="http://schemas.microsoft.com/office/powerpoint/2010/main" val="3266346908"/>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3 Taizé 102 "/>
          <p:cNvPicPr>
            <a:picLocks noGrp="1" noChangeAspect="1"/>
          </p:cNvPicPr>
          <p:nvPr isPhoto="1"/>
        </p:nvPicPr>
        <p:blipFill rotWithShape="1">
          <a:blip r:embed="rId2" cstate="email">
            <a:lum/>
            <a:extLst>
              <a:ext uri="{28A0092B-C50C-407E-A947-70E740481C1C}">
                <a14:useLocalDpi xmlns:a14="http://schemas.microsoft.com/office/drawing/2010/main"/>
              </a:ext>
            </a:extLst>
          </a:blip>
          <a:srcRect/>
          <a:stretch/>
        </p:blipFill>
        <p:spPr>
          <a:xfrm>
            <a:off x="15210" y="-18157"/>
            <a:ext cx="7725439" cy="5166420"/>
          </a:xfrm>
          <a:prstGeom prst="rect">
            <a:avLst/>
          </a:prstGeom>
        </p:spPr>
      </p:pic>
    </p:spTree>
    <p:extLst>
      <p:ext uri="{BB962C8B-B14F-4D97-AF65-F5344CB8AC3E}">
        <p14:creationId xmlns:p14="http://schemas.microsoft.com/office/powerpoint/2010/main" val="531785530"/>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3 Taizé 146 "/>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1985" y="2381"/>
            <a:ext cx="7735490" cy="5143500"/>
          </a:xfrm>
          <a:prstGeom prst="rect">
            <a:avLst/>
          </a:prstGeom>
        </p:spPr>
      </p:pic>
    </p:spTree>
    <p:extLst>
      <p:ext uri="{BB962C8B-B14F-4D97-AF65-F5344CB8AC3E}">
        <p14:creationId xmlns:p14="http://schemas.microsoft.com/office/powerpoint/2010/main" val="2363453896"/>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3 Taizé 147 "/>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1985" y="2381"/>
            <a:ext cx="7735490" cy="5143500"/>
          </a:xfrm>
          <a:prstGeom prst="rect">
            <a:avLst/>
          </a:prstGeom>
        </p:spPr>
      </p:pic>
    </p:spTree>
    <p:extLst>
      <p:ext uri="{BB962C8B-B14F-4D97-AF65-F5344CB8AC3E}">
        <p14:creationId xmlns:p14="http://schemas.microsoft.com/office/powerpoint/2010/main" val="2239694127"/>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3 Taizé 148 "/>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rot="5400000">
            <a:off x="1343976" y="953168"/>
            <a:ext cx="4751836" cy="315960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83892360"/>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3 Taizé 149 "/>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3438277" y="485899"/>
            <a:ext cx="4078370" cy="27117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Grafik 2" descr="2013 Taizé 150 "/>
          <p:cNvPicPr>
            <a:picLocks noGrp="1" noChangeAspect="1"/>
          </p:cNvPicPr>
          <p:nvPr isPhoto="1"/>
        </p:nvPicPr>
        <p:blipFill>
          <a:blip r:embed="rId3" cstate="email">
            <a:lum/>
            <a:extLst>
              <a:ext uri="{28A0092B-C50C-407E-A947-70E740481C1C}">
                <a14:useLocalDpi xmlns:a14="http://schemas.microsoft.com/office/drawing/2010/main"/>
              </a:ext>
            </a:extLst>
          </a:blip>
          <a:stretch>
            <a:fillRect/>
          </a:stretch>
        </p:blipFill>
        <p:spPr>
          <a:xfrm>
            <a:off x="197917" y="2070075"/>
            <a:ext cx="3960440" cy="263338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feld 5"/>
          <p:cNvSpPr txBox="1"/>
          <p:nvPr/>
        </p:nvSpPr>
        <p:spPr>
          <a:xfrm>
            <a:off x="4518397" y="3582243"/>
            <a:ext cx="2863284" cy="923330"/>
          </a:xfrm>
          <a:prstGeom prst="rect">
            <a:avLst/>
          </a:prstGeom>
          <a:noFill/>
        </p:spPr>
        <p:txBody>
          <a:bodyPr wrap="none" rtlCol="0">
            <a:spAutoFit/>
          </a:bodyPr>
          <a:lstStyle/>
          <a:p>
            <a:r>
              <a:rPr lang="de-DE" sz="1800" dirty="0" smtClean="0">
                <a:latin typeface="Georgia" panose="02040502050405020303" pitchFamily="18" charset="0"/>
              </a:rPr>
              <a:t>Skulpturen</a:t>
            </a:r>
            <a:br>
              <a:rPr lang="de-DE" sz="1800" dirty="0" smtClean="0">
                <a:latin typeface="Georgia" panose="02040502050405020303" pitchFamily="18" charset="0"/>
              </a:rPr>
            </a:br>
            <a:r>
              <a:rPr lang="de-DE" sz="1800" dirty="0" smtClean="0">
                <a:latin typeface="Georgia" panose="02040502050405020303" pitchFamily="18" charset="0"/>
              </a:rPr>
              <a:t>in </a:t>
            </a:r>
            <a:r>
              <a:rPr lang="de-DE" sz="1800" dirty="0" err="1" smtClean="0">
                <a:latin typeface="Georgia" panose="02040502050405020303" pitchFamily="18" charset="0"/>
              </a:rPr>
              <a:t>Puligny</a:t>
            </a:r>
            <a:r>
              <a:rPr lang="de-DE" sz="1800" dirty="0" smtClean="0">
                <a:latin typeface="Georgia" panose="02040502050405020303" pitchFamily="18" charset="0"/>
              </a:rPr>
              <a:t> – </a:t>
            </a:r>
            <a:r>
              <a:rPr lang="de-DE" sz="1800" dirty="0" err="1" smtClean="0">
                <a:latin typeface="Georgia" panose="02040502050405020303" pitchFamily="18" charset="0"/>
              </a:rPr>
              <a:t>Montrachet</a:t>
            </a:r>
            <a:r>
              <a:rPr lang="de-DE" sz="1800" dirty="0" smtClean="0">
                <a:latin typeface="Georgia" panose="02040502050405020303" pitchFamily="18" charset="0"/>
              </a:rPr>
              <a:t>: </a:t>
            </a:r>
          </a:p>
          <a:p>
            <a:r>
              <a:rPr lang="de-DE" sz="1800" dirty="0" smtClean="0">
                <a:latin typeface="Georgia" panose="02040502050405020303" pitchFamily="18" charset="0"/>
              </a:rPr>
              <a:t>Weinbauern</a:t>
            </a:r>
            <a:endParaRPr lang="de-DE" sz="1800" dirty="0">
              <a:latin typeface="Georgia" panose="02040502050405020303" pitchFamily="18" charset="0"/>
            </a:endParaRPr>
          </a:p>
        </p:txBody>
      </p:sp>
    </p:spTree>
    <p:extLst>
      <p:ext uri="{BB962C8B-B14F-4D97-AF65-F5344CB8AC3E}">
        <p14:creationId xmlns:p14="http://schemas.microsoft.com/office/powerpoint/2010/main" val="4263623214"/>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3 Taizé 152 "/>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1985" y="2381"/>
            <a:ext cx="7735490" cy="5143500"/>
          </a:xfrm>
          <a:prstGeom prst="rect">
            <a:avLst/>
          </a:prstGeom>
        </p:spPr>
      </p:pic>
      <p:sp>
        <p:nvSpPr>
          <p:cNvPr id="5" name="Textfeld 4"/>
          <p:cNvSpPr txBox="1"/>
          <p:nvPr/>
        </p:nvSpPr>
        <p:spPr>
          <a:xfrm>
            <a:off x="5022453" y="4014291"/>
            <a:ext cx="1545616" cy="584775"/>
          </a:xfrm>
          <a:prstGeom prst="rect">
            <a:avLst/>
          </a:prstGeom>
          <a:noFill/>
        </p:spPr>
        <p:txBody>
          <a:bodyPr wrap="none" rtlCol="0">
            <a:spAutoFit/>
          </a:bodyPr>
          <a:lstStyle/>
          <a:p>
            <a:r>
              <a:rPr lang="de-DE" sz="3200" dirty="0" err="1" smtClean="0">
                <a:latin typeface="Georgia" panose="02040502050405020303" pitchFamily="18" charset="0"/>
              </a:rPr>
              <a:t>Chagny</a:t>
            </a:r>
            <a:endParaRPr lang="de-DE" sz="3200" dirty="0">
              <a:latin typeface="Georgia" panose="02040502050405020303" pitchFamily="18" charset="0"/>
            </a:endParaRPr>
          </a:p>
        </p:txBody>
      </p:sp>
    </p:spTree>
    <p:extLst>
      <p:ext uri="{BB962C8B-B14F-4D97-AF65-F5344CB8AC3E}">
        <p14:creationId xmlns:p14="http://schemas.microsoft.com/office/powerpoint/2010/main" val="3596862417"/>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3 Taizé 151 "/>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1985" y="2381"/>
            <a:ext cx="7735490" cy="5143500"/>
          </a:xfrm>
          <a:prstGeom prst="rect">
            <a:avLst/>
          </a:prstGeom>
        </p:spPr>
      </p:pic>
    </p:spTree>
    <p:extLst>
      <p:ext uri="{BB962C8B-B14F-4D97-AF65-F5344CB8AC3E}">
        <p14:creationId xmlns:p14="http://schemas.microsoft.com/office/powerpoint/2010/main" val="3615028264"/>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3 Taizé 153 "/>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1985" y="2381"/>
            <a:ext cx="7735490" cy="5143500"/>
          </a:xfrm>
          <a:prstGeom prst="rect">
            <a:avLst/>
          </a:prstGeom>
        </p:spPr>
      </p:pic>
    </p:spTree>
    <p:extLst>
      <p:ext uri="{BB962C8B-B14F-4D97-AF65-F5344CB8AC3E}">
        <p14:creationId xmlns:p14="http://schemas.microsoft.com/office/powerpoint/2010/main" val="2299390513"/>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3 Taizé 155 "/>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rot="5400000">
            <a:off x="1199697" y="905680"/>
            <a:ext cx="4765583" cy="3168743"/>
          </a:xfrm>
          <a:prstGeom prst="rect">
            <a:avLst/>
          </a:prstGeom>
        </p:spPr>
      </p:pic>
      <p:sp>
        <p:nvSpPr>
          <p:cNvPr id="3" name="Textfeld 2"/>
          <p:cNvSpPr txBox="1"/>
          <p:nvPr/>
        </p:nvSpPr>
        <p:spPr>
          <a:xfrm>
            <a:off x="6030565" y="4411178"/>
            <a:ext cx="928459" cy="461665"/>
          </a:xfrm>
          <a:prstGeom prst="rect">
            <a:avLst/>
          </a:prstGeom>
          <a:noFill/>
        </p:spPr>
        <p:txBody>
          <a:bodyPr wrap="none" rtlCol="0">
            <a:spAutoFit/>
          </a:bodyPr>
          <a:lstStyle/>
          <a:p>
            <a:r>
              <a:rPr lang="de-DE" sz="2400" dirty="0" err="1" smtClean="0">
                <a:latin typeface="Georgia" panose="02040502050405020303" pitchFamily="18" charset="0"/>
              </a:rPr>
              <a:t>Givry</a:t>
            </a:r>
            <a:endParaRPr lang="de-DE" sz="2400" dirty="0">
              <a:latin typeface="Georgia" panose="02040502050405020303" pitchFamily="18" charset="0"/>
            </a:endParaRPr>
          </a:p>
        </p:txBody>
      </p:sp>
    </p:spTree>
    <p:extLst>
      <p:ext uri="{BB962C8B-B14F-4D97-AF65-F5344CB8AC3E}">
        <p14:creationId xmlns:p14="http://schemas.microsoft.com/office/powerpoint/2010/main" val="1400992650"/>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3 Taizé 156 "/>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1985" y="2381"/>
            <a:ext cx="7735490" cy="5143500"/>
          </a:xfrm>
          <a:prstGeom prst="rect">
            <a:avLst/>
          </a:prstGeom>
        </p:spPr>
      </p:pic>
      <p:sp>
        <p:nvSpPr>
          <p:cNvPr id="3" name="Textfeld 2"/>
          <p:cNvSpPr txBox="1"/>
          <p:nvPr/>
        </p:nvSpPr>
        <p:spPr>
          <a:xfrm>
            <a:off x="5166469" y="269875"/>
            <a:ext cx="2304256" cy="923330"/>
          </a:xfrm>
          <a:prstGeom prst="rect">
            <a:avLst/>
          </a:prstGeom>
          <a:solidFill>
            <a:schemeClr val="accent1">
              <a:lumMod val="20000"/>
              <a:lumOff val="80000"/>
              <a:alpha val="97000"/>
            </a:schemeClr>
          </a:solidFill>
        </p:spPr>
        <p:txBody>
          <a:bodyPr wrap="square" rtlCol="0">
            <a:spAutoFit/>
          </a:bodyPr>
          <a:lstStyle/>
          <a:p>
            <a:r>
              <a:rPr lang="de-DE" sz="1800" dirty="0" smtClean="0">
                <a:latin typeface="Georgia" panose="02040502050405020303" pitchFamily="18" charset="0"/>
              </a:rPr>
              <a:t>Ab </a:t>
            </a:r>
            <a:r>
              <a:rPr lang="de-DE" sz="1800" dirty="0" err="1" smtClean="0">
                <a:latin typeface="Georgia" panose="02040502050405020303" pitchFamily="18" charset="0"/>
              </a:rPr>
              <a:t>Givry</a:t>
            </a:r>
            <a:r>
              <a:rPr lang="de-DE" sz="1800" dirty="0" smtClean="0">
                <a:latin typeface="Georgia" panose="02040502050405020303" pitchFamily="18" charset="0"/>
              </a:rPr>
              <a:t> führt ein </a:t>
            </a:r>
            <a:r>
              <a:rPr lang="de-DE" sz="1800" dirty="0" err="1" smtClean="0">
                <a:latin typeface="Georgia" panose="02040502050405020303" pitchFamily="18" charset="0"/>
              </a:rPr>
              <a:t>Bahntrassenradweg</a:t>
            </a:r>
            <a:r>
              <a:rPr lang="de-DE" sz="1800" dirty="0" smtClean="0">
                <a:latin typeface="Georgia" panose="02040502050405020303" pitchFamily="18" charset="0"/>
              </a:rPr>
              <a:t> bis nach </a:t>
            </a:r>
            <a:r>
              <a:rPr lang="de-DE" sz="1800" dirty="0" err="1" smtClean="0">
                <a:latin typeface="Georgia" panose="02040502050405020303" pitchFamily="18" charset="0"/>
              </a:rPr>
              <a:t>Taizé</a:t>
            </a:r>
            <a:endParaRPr lang="de-DE" sz="1800" dirty="0">
              <a:latin typeface="Georgia" panose="02040502050405020303" pitchFamily="18" charset="0"/>
            </a:endParaRPr>
          </a:p>
        </p:txBody>
      </p:sp>
    </p:spTree>
    <p:extLst>
      <p:ext uri="{BB962C8B-B14F-4D97-AF65-F5344CB8AC3E}">
        <p14:creationId xmlns:p14="http://schemas.microsoft.com/office/powerpoint/2010/main" val="2828006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1250"/>
                                        <p:tgtEl>
                                          <p:spTgt spid="3"/>
                                        </p:tgtEl>
                                      </p:cBhvr>
                                    </p:animEffect>
                                    <p:set>
                                      <p:cBhvr>
                                        <p:cTn id="7" dur="1" fill="hold">
                                          <p:stCondLst>
                                            <p:cond delay="124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3 Taizé 013 "/>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1985" y="2381"/>
            <a:ext cx="7735490" cy="5143500"/>
          </a:xfrm>
          <a:prstGeom prst="rect">
            <a:avLst/>
          </a:prstGeom>
        </p:spPr>
      </p:pic>
      <p:pic>
        <p:nvPicPr>
          <p:cNvPr id="3" name="Grafik 2" descr="2013 Taizé 014 "/>
          <p:cNvPicPr>
            <a:picLocks noGrp="1" noChangeAspect="1"/>
          </p:cNvPicPr>
          <p:nvPr isPhoto="1"/>
        </p:nvPicPr>
        <p:blipFill>
          <a:blip r:embed="rId3" cstate="email">
            <a:lum/>
            <a:extLst>
              <a:ext uri="{28A0092B-C50C-407E-A947-70E740481C1C}">
                <a14:useLocalDpi xmlns:a14="http://schemas.microsoft.com/office/drawing/2010/main"/>
              </a:ext>
            </a:extLst>
          </a:blip>
          <a:stretch>
            <a:fillRect/>
          </a:stretch>
        </p:blipFill>
        <p:spPr>
          <a:xfrm>
            <a:off x="880024" y="185631"/>
            <a:ext cx="7360907" cy="489443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591063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3 Taizé 165 "/>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1985" y="2381"/>
            <a:ext cx="7735490" cy="5143500"/>
          </a:xfrm>
          <a:prstGeom prst="rect">
            <a:avLst/>
          </a:prstGeom>
        </p:spPr>
      </p:pic>
      <p:sp>
        <p:nvSpPr>
          <p:cNvPr id="3" name="Textfeld 2"/>
          <p:cNvSpPr txBox="1"/>
          <p:nvPr/>
        </p:nvSpPr>
        <p:spPr>
          <a:xfrm>
            <a:off x="4302373" y="4014291"/>
            <a:ext cx="3004349" cy="707886"/>
          </a:xfrm>
          <a:prstGeom prst="rect">
            <a:avLst/>
          </a:prstGeom>
          <a:noFill/>
        </p:spPr>
        <p:txBody>
          <a:bodyPr wrap="none" rtlCol="0">
            <a:spAutoFit/>
          </a:bodyPr>
          <a:lstStyle/>
          <a:p>
            <a:r>
              <a:rPr lang="de-DE" sz="2000" dirty="0" smtClean="0">
                <a:solidFill>
                  <a:schemeClr val="bg1"/>
                </a:solidFill>
                <a:latin typeface="Georgia" panose="02040502050405020303" pitchFamily="18" charset="0"/>
              </a:rPr>
              <a:t>Mittagspause…</a:t>
            </a:r>
          </a:p>
          <a:p>
            <a:r>
              <a:rPr lang="de-DE" sz="2000" dirty="0" smtClean="0">
                <a:solidFill>
                  <a:schemeClr val="bg1"/>
                </a:solidFill>
                <a:latin typeface="Georgia" panose="02040502050405020303" pitchFamily="18" charset="0"/>
              </a:rPr>
              <a:t>….und Zeit für ein paar…</a:t>
            </a:r>
            <a:endParaRPr lang="de-DE" sz="2000" dirty="0">
              <a:solidFill>
                <a:schemeClr val="bg1"/>
              </a:solidFill>
              <a:latin typeface="Georgia" panose="02040502050405020303" pitchFamily="18" charset="0"/>
            </a:endParaRPr>
          </a:p>
        </p:txBody>
      </p:sp>
    </p:spTree>
    <p:extLst>
      <p:ext uri="{BB962C8B-B14F-4D97-AF65-F5344CB8AC3E}">
        <p14:creationId xmlns:p14="http://schemas.microsoft.com/office/powerpoint/2010/main" val="4099402775"/>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3 Taizé 158 "/>
          <p:cNvPicPr>
            <a:picLocks noGrp="1" noChangeAspect="1"/>
          </p:cNvPicPr>
          <p:nvPr isPhoto="1"/>
        </p:nvPicPr>
        <p:blipFill rotWithShape="1">
          <a:blip r:embed="rId2" cstate="email">
            <a:lum/>
            <a:extLst>
              <a:ext uri="{28A0092B-C50C-407E-A947-70E740481C1C}">
                <a14:useLocalDpi xmlns:a14="http://schemas.microsoft.com/office/drawing/2010/main"/>
              </a:ext>
            </a:extLst>
          </a:blip>
          <a:srcRect/>
          <a:stretch/>
        </p:blipFill>
        <p:spPr>
          <a:xfrm rot="195809">
            <a:off x="2769432" y="2359966"/>
            <a:ext cx="4028127" cy="2667176"/>
          </a:xfrm>
          <a:prstGeom prst="rect">
            <a:avLst/>
          </a:prstGeom>
          <a:ln>
            <a:noFill/>
          </a:ln>
          <a:effectLst>
            <a:outerShdw blurRad="292100" dist="139700" dir="2700000" algn="tl" rotWithShape="0">
              <a:srgbClr val="333333">
                <a:alpha val="65000"/>
              </a:srgbClr>
            </a:outerShdw>
          </a:effectLst>
        </p:spPr>
      </p:pic>
      <p:pic>
        <p:nvPicPr>
          <p:cNvPr id="5" name="Grafik 4" descr="2013 Taizé 159 "/>
          <p:cNvPicPr>
            <a:picLocks noGrp="1" noChangeAspect="1"/>
          </p:cNvPicPr>
          <p:nvPr isPhoto="1"/>
        </p:nvPicPr>
        <p:blipFill rotWithShape="1">
          <a:blip r:embed="rId3" cstate="email">
            <a:lum/>
            <a:extLst>
              <a:ext uri="{28A0092B-C50C-407E-A947-70E740481C1C}">
                <a14:useLocalDpi xmlns:a14="http://schemas.microsoft.com/office/drawing/2010/main"/>
              </a:ext>
            </a:extLst>
          </a:blip>
          <a:srcRect/>
          <a:stretch/>
        </p:blipFill>
        <p:spPr>
          <a:xfrm rot="520799">
            <a:off x="5465223" y="1193045"/>
            <a:ext cx="1925679" cy="2484110"/>
          </a:xfrm>
          <a:prstGeom prst="rect">
            <a:avLst/>
          </a:prstGeom>
          <a:ln>
            <a:noFill/>
          </a:ln>
          <a:effectLst>
            <a:outerShdw blurRad="292100" dist="139700" dir="2700000" algn="tl" rotWithShape="0">
              <a:srgbClr val="333333">
                <a:alpha val="65000"/>
              </a:srgbClr>
            </a:outerShdw>
          </a:effectLst>
        </p:spPr>
      </p:pic>
      <p:pic>
        <p:nvPicPr>
          <p:cNvPr id="4" name="Grafik 3" descr="2013 Taizé 161 "/>
          <p:cNvPicPr>
            <a:picLocks noGrp="1" noChangeAspect="1"/>
          </p:cNvPicPr>
          <p:nvPr isPhoto="1"/>
        </p:nvPicPr>
        <p:blipFill rotWithShape="1">
          <a:blip r:embed="rId4" cstate="email">
            <a:lum/>
            <a:extLst>
              <a:ext uri="{28A0092B-C50C-407E-A947-70E740481C1C}">
                <a14:useLocalDpi xmlns:a14="http://schemas.microsoft.com/office/drawing/2010/main"/>
              </a:ext>
            </a:extLst>
          </a:blip>
          <a:srcRect/>
          <a:stretch/>
        </p:blipFill>
        <p:spPr>
          <a:xfrm rot="21202908">
            <a:off x="242033" y="2360433"/>
            <a:ext cx="2022397" cy="2499151"/>
          </a:xfrm>
          <a:prstGeom prst="rect">
            <a:avLst/>
          </a:prstGeom>
          <a:ln>
            <a:noFill/>
          </a:ln>
          <a:effectLst>
            <a:outerShdw blurRad="292100" dist="139700" dir="2700000" algn="tl" rotWithShape="0">
              <a:srgbClr val="333333">
                <a:alpha val="65000"/>
              </a:srgbClr>
            </a:outerShdw>
          </a:effectLst>
        </p:spPr>
      </p:pic>
      <p:pic>
        <p:nvPicPr>
          <p:cNvPr id="2" name="Grafik 1" descr="2013 Taizé 157 "/>
          <p:cNvPicPr>
            <a:picLocks noGrp="1" noChangeAspect="1"/>
          </p:cNvPicPr>
          <p:nvPr isPhoto="1"/>
        </p:nvPicPr>
        <p:blipFill>
          <a:blip r:embed="rId5" cstate="email">
            <a:lum/>
            <a:extLst>
              <a:ext uri="{28A0092B-C50C-407E-A947-70E740481C1C}">
                <a14:useLocalDpi xmlns:a14="http://schemas.microsoft.com/office/drawing/2010/main"/>
              </a:ext>
            </a:extLst>
          </a:blip>
          <a:stretch>
            <a:fillRect/>
          </a:stretch>
        </p:blipFill>
        <p:spPr>
          <a:xfrm rot="21250175">
            <a:off x="885083" y="416700"/>
            <a:ext cx="3623394" cy="2409274"/>
          </a:xfrm>
          <a:prstGeom prst="rect">
            <a:avLst/>
          </a:prstGeom>
          <a:ln>
            <a:noFill/>
          </a:ln>
          <a:effectLst>
            <a:outerShdw blurRad="292100" dist="139700" dir="2700000" algn="tl" rotWithShape="0">
              <a:srgbClr val="333333">
                <a:alpha val="65000"/>
              </a:srgbClr>
            </a:outerShdw>
          </a:effectLst>
        </p:spPr>
      </p:pic>
      <p:sp>
        <p:nvSpPr>
          <p:cNvPr id="6" name="Textfeld 5"/>
          <p:cNvSpPr txBox="1"/>
          <p:nvPr/>
        </p:nvSpPr>
        <p:spPr>
          <a:xfrm>
            <a:off x="5166469" y="238891"/>
            <a:ext cx="2323511" cy="523220"/>
          </a:xfrm>
          <a:prstGeom prst="rect">
            <a:avLst/>
          </a:prstGeom>
          <a:noFill/>
        </p:spPr>
        <p:txBody>
          <a:bodyPr wrap="square" rtlCol="0">
            <a:spAutoFit/>
          </a:bodyPr>
          <a:lstStyle/>
          <a:p>
            <a:r>
              <a:rPr lang="de-DE" sz="2800" dirty="0" smtClean="0">
                <a:latin typeface="Georgia" panose="02040502050405020303" pitchFamily="18" charset="0"/>
              </a:rPr>
              <a:t>…  Selfies….</a:t>
            </a:r>
            <a:endParaRPr lang="de-DE" sz="2800" dirty="0">
              <a:latin typeface="Georgia" panose="02040502050405020303" pitchFamily="18" charset="0"/>
            </a:endParaRPr>
          </a:p>
        </p:txBody>
      </p:sp>
    </p:spTree>
    <p:extLst>
      <p:ext uri="{BB962C8B-B14F-4D97-AF65-F5344CB8AC3E}">
        <p14:creationId xmlns:p14="http://schemas.microsoft.com/office/powerpoint/2010/main" val="1776534422"/>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3 Taizé 162 "/>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rot="21249698">
            <a:off x="896611" y="504154"/>
            <a:ext cx="6233378" cy="414471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24525466"/>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3 Taizé 160 "/>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1985" y="2381"/>
            <a:ext cx="7735490" cy="5143500"/>
          </a:xfrm>
          <a:prstGeom prst="rect">
            <a:avLst/>
          </a:prstGeom>
        </p:spPr>
      </p:pic>
    </p:spTree>
    <p:extLst>
      <p:ext uri="{BB962C8B-B14F-4D97-AF65-F5344CB8AC3E}">
        <p14:creationId xmlns:p14="http://schemas.microsoft.com/office/powerpoint/2010/main" val="3607220035"/>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3 Taizé 163 "/>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1985" y="2381"/>
            <a:ext cx="7735490" cy="5143500"/>
          </a:xfrm>
          <a:prstGeom prst="rect">
            <a:avLst/>
          </a:prstGeom>
        </p:spPr>
      </p:pic>
    </p:spTree>
    <p:extLst>
      <p:ext uri="{BB962C8B-B14F-4D97-AF65-F5344CB8AC3E}">
        <p14:creationId xmlns:p14="http://schemas.microsoft.com/office/powerpoint/2010/main" val="2463211819"/>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3 Taizé 164 "/>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1985" y="2381"/>
            <a:ext cx="7735490" cy="5143500"/>
          </a:xfrm>
          <a:prstGeom prst="rect">
            <a:avLst/>
          </a:prstGeom>
        </p:spPr>
      </p:pic>
    </p:spTree>
    <p:extLst>
      <p:ext uri="{BB962C8B-B14F-4D97-AF65-F5344CB8AC3E}">
        <p14:creationId xmlns:p14="http://schemas.microsoft.com/office/powerpoint/2010/main" val="3457016676"/>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3 Taizé 166 "/>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1985" y="2381"/>
            <a:ext cx="7735490" cy="5143500"/>
          </a:xfrm>
          <a:prstGeom prst="rect">
            <a:avLst/>
          </a:prstGeom>
        </p:spPr>
      </p:pic>
      <p:sp>
        <p:nvSpPr>
          <p:cNvPr id="3" name="Textfeld 2"/>
          <p:cNvSpPr txBox="1"/>
          <p:nvPr/>
        </p:nvSpPr>
        <p:spPr>
          <a:xfrm>
            <a:off x="413941" y="773931"/>
            <a:ext cx="2541080" cy="461665"/>
          </a:xfrm>
          <a:prstGeom prst="rect">
            <a:avLst/>
          </a:prstGeom>
          <a:noFill/>
        </p:spPr>
        <p:txBody>
          <a:bodyPr wrap="none" rtlCol="0">
            <a:spAutoFit/>
          </a:bodyPr>
          <a:lstStyle/>
          <a:p>
            <a:r>
              <a:rPr lang="de-DE" sz="2400" dirty="0" smtClean="0">
                <a:solidFill>
                  <a:schemeClr val="bg1"/>
                </a:solidFill>
                <a:latin typeface="Georgia" panose="02040502050405020303" pitchFamily="18" charset="0"/>
              </a:rPr>
              <a:t>… fast geschafft…</a:t>
            </a:r>
            <a:endParaRPr lang="de-DE" sz="2400" dirty="0">
              <a:solidFill>
                <a:schemeClr val="bg1"/>
              </a:solidFill>
              <a:latin typeface="Georgia" panose="02040502050405020303" pitchFamily="18" charset="0"/>
            </a:endParaRPr>
          </a:p>
        </p:txBody>
      </p:sp>
    </p:spTree>
    <p:extLst>
      <p:ext uri="{BB962C8B-B14F-4D97-AF65-F5344CB8AC3E}">
        <p14:creationId xmlns:p14="http://schemas.microsoft.com/office/powerpoint/2010/main" val="3208912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3 Taizé 167 "/>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1985" y="2381"/>
            <a:ext cx="7735490" cy="5143500"/>
          </a:xfrm>
          <a:prstGeom prst="rect">
            <a:avLst/>
          </a:prstGeom>
        </p:spPr>
      </p:pic>
      <p:sp>
        <p:nvSpPr>
          <p:cNvPr id="3" name="Textfeld 2"/>
          <p:cNvSpPr txBox="1"/>
          <p:nvPr/>
        </p:nvSpPr>
        <p:spPr>
          <a:xfrm>
            <a:off x="413941" y="4086299"/>
            <a:ext cx="5347170" cy="707886"/>
          </a:xfrm>
          <a:prstGeom prst="rect">
            <a:avLst/>
          </a:prstGeom>
          <a:noFill/>
        </p:spPr>
        <p:txBody>
          <a:bodyPr wrap="square" rtlCol="0">
            <a:spAutoFit/>
          </a:bodyPr>
          <a:lstStyle/>
          <a:p>
            <a:r>
              <a:rPr lang="de-DE" sz="2000" dirty="0" smtClean="0">
                <a:solidFill>
                  <a:schemeClr val="bg1"/>
                </a:solidFill>
                <a:latin typeface="Georgia" panose="02040502050405020303" pitchFamily="18" charset="0"/>
              </a:rPr>
              <a:t>…. nur blöd, dass sich die </a:t>
            </a:r>
            <a:r>
              <a:rPr lang="de-DE" sz="2000" dirty="0" err="1" smtClean="0">
                <a:solidFill>
                  <a:schemeClr val="bg1"/>
                </a:solidFill>
                <a:latin typeface="Georgia" panose="02040502050405020303" pitchFamily="18" charset="0"/>
              </a:rPr>
              <a:t>Communauté</a:t>
            </a:r>
            <a:r>
              <a:rPr lang="de-DE" sz="2000" dirty="0" smtClean="0">
                <a:solidFill>
                  <a:schemeClr val="bg1"/>
                </a:solidFill>
                <a:latin typeface="Georgia" panose="02040502050405020303" pitchFamily="18" charset="0"/>
              </a:rPr>
              <a:t> oben auf dem Hügel niedergelassen hat….</a:t>
            </a:r>
            <a:endParaRPr lang="de-DE" sz="2000" dirty="0">
              <a:solidFill>
                <a:schemeClr val="bg1"/>
              </a:solidFill>
              <a:latin typeface="Georgia" panose="02040502050405020303" pitchFamily="18" charset="0"/>
            </a:endParaRPr>
          </a:p>
        </p:txBody>
      </p:sp>
    </p:spTree>
    <p:extLst>
      <p:ext uri="{BB962C8B-B14F-4D97-AF65-F5344CB8AC3E}">
        <p14:creationId xmlns:p14="http://schemas.microsoft.com/office/powerpoint/2010/main" val="1397894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3 Taizé 168 "/>
          <p:cNvPicPr>
            <a:picLocks noGrp="1" noChangeAspect="1"/>
          </p:cNvPicPr>
          <p:nvPr isPhoto="1"/>
        </p:nvPicPr>
        <p:blipFill rotWithShape="1">
          <a:blip r:embed="rId2" cstate="email">
            <a:lum/>
            <a:extLst>
              <a:ext uri="{28A0092B-C50C-407E-A947-70E740481C1C}">
                <a14:useLocalDpi xmlns:a14="http://schemas.microsoft.com/office/drawing/2010/main"/>
              </a:ext>
            </a:extLst>
          </a:blip>
          <a:srcRect/>
          <a:stretch/>
        </p:blipFill>
        <p:spPr>
          <a:xfrm>
            <a:off x="-1" y="31228"/>
            <a:ext cx="7740651" cy="5117035"/>
          </a:xfrm>
          <a:prstGeom prst="rect">
            <a:avLst/>
          </a:prstGeom>
        </p:spPr>
      </p:pic>
      <p:sp>
        <p:nvSpPr>
          <p:cNvPr id="4" name="Textfeld 3"/>
          <p:cNvSpPr txBox="1"/>
          <p:nvPr/>
        </p:nvSpPr>
        <p:spPr>
          <a:xfrm>
            <a:off x="197917" y="4157346"/>
            <a:ext cx="3340979" cy="707886"/>
          </a:xfrm>
          <a:prstGeom prst="rect">
            <a:avLst/>
          </a:prstGeom>
          <a:solidFill>
            <a:schemeClr val="accent1">
              <a:lumMod val="20000"/>
              <a:lumOff val="80000"/>
              <a:alpha val="63000"/>
            </a:schemeClr>
          </a:solidFill>
        </p:spPr>
        <p:txBody>
          <a:bodyPr wrap="none" rtlCol="0">
            <a:spAutoFit/>
          </a:bodyPr>
          <a:lstStyle/>
          <a:p>
            <a:r>
              <a:rPr lang="de-DE" sz="2000" dirty="0" smtClean="0">
                <a:latin typeface="Georgia" panose="02040502050405020303" pitchFamily="18" charset="0"/>
              </a:rPr>
              <a:t>Von  Mittwochnachmittag </a:t>
            </a:r>
          </a:p>
          <a:p>
            <a:r>
              <a:rPr lang="de-DE" sz="2000" dirty="0" smtClean="0">
                <a:latin typeface="Georgia" panose="02040502050405020303" pitchFamily="18" charset="0"/>
              </a:rPr>
              <a:t>bis Sonntagmorgen in </a:t>
            </a:r>
            <a:r>
              <a:rPr lang="de-DE" sz="2000" dirty="0" err="1" smtClean="0">
                <a:latin typeface="Georgia" panose="02040502050405020303" pitchFamily="18" charset="0"/>
              </a:rPr>
              <a:t>Taizé</a:t>
            </a:r>
            <a:endParaRPr lang="de-DE" sz="2000" dirty="0">
              <a:latin typeface="Georgia" panose="02040502050405020303" pitchFamily="18" charset="0"/>
            </a:endParaRPr>
          </a:p>
        </p:txBody>
      </p:sp>
      <p:sp>
        <p:nvSpPr>
          <p:cNvPr id="5" name="Textfeld 4"/>
          <p:cNvSpPr txBox="1"/>
          <p:nvPr/>
        </p:nvSpPr>
        <p:spPr>
          <a:xfrm>
            <a:off x="3736814" y="269875"/>
            <a:ext cx="3863483" cy="4801314"/>
          </a:xfrm>
          <a:prstGeom prst="rect">
            <a:avLst/>
          </a:prstGeom>
          <a:solidFill>
            <a:schemeClr val="accent1">
              <a:lumMod val="40000"/>
              <a:lumOff val="60000"/>
              <a:alpha val="79000"/>
            </a:schemeClr>
          </a:solidFill>
        </p:spPr>
        <p:txBody>
          <a:bodyPr wrap="square" rtlCol="0">
            <a:spAutoFit/>
          </a:bodyPr>
          <a:lstStyle/>
          <a:p>
            <a:r>
              <a:rPr lang="de-DE" sz="1700" b="1" dirty="0" err="1" smtClean="0">
                <a:latin typeface="Georgia" panose="02040502050405020303" pitchFamily="18" charset="0"/>
              </a:rPr>
              <a:t>Communauté</a:t>
            </a:r>
            <a:r>
              <a:rPr lang="de-DE" sz="1700" b="1" dirty="0" smtClean="0">
                <a:latin typeface="Georgia" panose="02040502050405020303" pitchFamily="18" charset="0"/>
              </a:rPr>
              <a:t> de </a:t>
            </a:r>
            <a:r>
              <a:rPr lang="de-DE" sz="1700" b="1" dirty="0" err="1" smtClean="0">
                <a:latin typeface="Georgia" panose="02040502050405020303" pitchFamily="18" charset="0"/>
              </a:rPr>
              <a:t>Taizé</a:t>
            </a:r>
            <a:endParaRPr lang="de-DE" sz="1700" b="1" dirty="0" smtClean="0">
              <a:latin typeface="Georgia" panose="02040502050405020303" pitchFamily="18" charset="0"/>
            </a:endParaRPr>
          </a:p>
          <a:p>
            <a:r>
              <a:rPr lang="de-DE" sz="1700" dirty="0" smtClean="0">
                <a:latin typeface="Georgia" panose="02040502050405020303" pitchFamily="18" charset="0"/>
              </a:rPr>
              <a:t>Gegründet von </a:t>
            </a:r>
            <a:r>
              <a:rPr lang="de-DE" sz="1700" dirty="0" err="1" smtClean="0">
                <a:latin typeface="Georgia" panose="02040502050405020303" pitchFamily="18" charset="0"/>
              </a:rPr>
              <a:t>Frère</a:t>
            </a:r>
            <a:r>
              <a:rPr lang="de-DE" sz="1700" dirty="0" smtClean="0">
                <a:latin typeface="Georgia" panose="02040502050405020303" pitchFamily="18" charset="0"/>
              </a:rPr>
              <a:t> Roger Schutz im  Jahre 1942 als ökumenische Gemeinschaft . Bekannt wurde </a:t>
            </a:r>
            <a:r>
              <a:rPr lang="de-DE" sz="1700" dirty="0" err="1" smtClean="0">
                <a:latin typeface="Georgia" panose="02040502050405020303" pitchFamily="18" charset="0"/>
              </a:rPr>
              <a:t>Taizé</a:t>
            </a:r>
            <a:r>
              <a:rPr lang="de-DE" sz="1700" dirty="0" smtClean="0">
                <a:latin typeface="Georgia" panose="02040502050405020303" pitchFamily="18" charset="0"/>
              </a:rPr>
              <a:t> durch </a:t>
            </a:r>
            <a:r>
              <a:rPr lang="de-DE" sz="1700" dirty="0" err="1" smtClean="0">
                <a:latin typeface="Georgia" panose="02040502050405020303" pitchFamily="18" charset="0"/>
              </a:rPr>
              <a:t>dieninternationalen</a:t>
            </a:r>
            <a:r>
              <a:rPr lang="de-DE" sz="1700" dirty="0" smtClean="0">
                <a:latin typeface="Georgia" panose="02040502050405020303" pitchFamily="18" charset="0"/>
              </a:rPr>
              <a:t> ökumenischen Jugendtreffen, zu denen jährlich mehr als 100000 Jugendliche aus aller Welt zusammenkommen – und natürlich inzwischen nicht nur Jugendliche, sondern auch die längst Erwachsenen, die vor Jahrzehnten </a:t>
            </a:r>
            <a:r>
              <a:rPr lang="de-DE" sz="1700" dirty="0" err="1" smtClean="0">
                <a:latin typeface="Georgia" panose="02040502050405020303" pitchFamily="18" charset="0"/>
              </a:rPr>
              <a:t>Taizé</a:t>
            </a:r>
            <a:r>
              <a:rPr lang="de-DE" sz="1700" dirty="0" smtClean="0">
                <a:latin typeface="Georgia" panose="02040502050405020303" pitchFamily="18" charset="0"/>
              </a:rPr>
              <a:t> als Jugendliche kennengelernt haben…). </a:t>
            </a:r>
            <a:r>
              <a:rPr lang="de-DE" sz="1700" dirty="0" err="1" smtClean="0">
                <a:latin typeface="Georgia" panose="02040502050405020303" pitchFamily="18" charset="0"/>
              </a:rPr>
              <a:t>Frère</a:t>
            </a:r>
            <a:r>
              <a:rPr lang="de-DE" sz="1700" dirty="0" smtClean="0">
                <a:latin typeface="Georgia" panose="02040502050405020303" pitchFamily="18" charset="0"/>
              </a:rPr>
              <a:t> Rogers Idee war eine Gemeinschaft, die </a:t>
            </a:r>
            <a:r>
              <a:rPr lang="de-DE" sz="1700" dirty="0">
                <a:latin typeface="Georgia" panose="02040502050405020303" pitchFamily="18" charset="0"/>
              </a:rPr>
              <a:t>seine </a:t>
            </a:r>
            <a:r>
              <a:rPr lang="de-DE" sz="1700" dirty="0" smtClean="0">
                <a:latin typeface="Georgia" panose="02040502050405020303" pitchFamily="18" charset="0"/>
              </a:rPr>
              <a:t>Grundüber- </a:t>
            </a:r>
            <a:r>
              <a:rPr lang="de-DE" sz="1700" dirty="0" err="1" smtClean="0">
                <a:latin typeface="Georgia" panose="02040502050405020303" pitchFamily="18" charset="0"/>
              </a:rPr>
              <a:t>zeugung</a:t>
            </a:r>
            <a:r>
              <a:rPr lang="de-DE" sz="1700" dirty="0" smtClean="0">
                <a:latin typeface="Georgia" panose="02040502050405020303" pitchFamily="18" charset="0"/>
              </a:rPr>
              <a:t>, dass „Gott </a:t>
            </a:r>
            <a:r>
              <a:rPr lang="de-DE" sz="1700" dirty="0">
                <a:latin typeface="Georgia" panose="02040502050405020303" pitchFamily="18" charset="0"/>
              </a:rPr>
              <a:t>Liebe und nur Liebe </a:t>
            </a:r>
            <a:r>
              <a:rPr lang="de-DE" sz="1700" dirty="0" smtClean="0">
                <a:latin typeface="Georgia" panose="02040502050405020303" pitchFamily="18" charset="0"/>
              </a:rPr>
              <a:t>ist“ in der heutigen Zeit leben kann.</a:t>
            </a:r>
            <a:endParaRPr lang="de-DE" sz="1700" dirty="0">
              <a:latin typeface="Georgia" panose="02040502050405020303" pitchFamily="18" charset="0"/>
            </a:endParaRPr>
          </a:p>
        </p:txBody>
      </p:sp>
    </p:spTree>
    <p:extLst>
      <p:ext uri="{BB962C8B-B14F-4D97-AF65-F5344CB8AC3E}">
        <p14:creationId xmlns:p14="http://schemas.microsoft.com/office/powerpoint/2010/main" val="948135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175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3 Taizé 169 "/>
          <p:cNvPicPr>
            <a:picLocks noGrp="1" noChangeAspect="1"/>
          </p:cNvPicPr>
          <p:nvPr isPhoto="1"/>
        </p:nvPicPr>
        <p:blipFill rotWithShape="1">
          <a:blip r:embed="rId2" cstate="email">
            <a:lum/>
            <a:extLst>
              <a:ext uri="{28A0092B-C50C-407E-A947-70E740481C1C}">
                <a14:useLocalDpi xmlns:a14="http://schemas.microsoft.com/office/drawing/2010/main"/>
              </a:ext>
            </a:extLst>
          </a:blip>
          <a:srcRect/>
          <a:stretch/>
        </p:blipFill>
        <p:spPr>
          <a:xfrm>
            <a:off x="0" y="-26894"/>
            <a:ext cx="7740650" cy="5175157"/>
          </a:xfrm>
          <a:prstGeom prst="rect">
            <a:avLst/>
          </a:prstGeom>
        </p:spPr>
      </p:pic>
      <p:pic>
        <p:nvPicPr>
          <p:cNvPr id="4" name="Grafik 3" descr="2013 Taizé 170 "/>
          <p:cNvPicPr>
            <a:picLocks noGrp="1" noChangeAspect="1"/>
          </p:cNvPicPr>
          <p:nvPr isPhoto="1"/>
        </p:nvPicPr>
        <p:blipFill>
          <a:blip r:embed="rId3" cstate="email">
            <a:lum/>
            <a:extLst>
              <a:ext uri="{28A0092B-C50C-407E-A947-70E740481C1C}">
                <a14:useLocalDpi xmlns:a14="http://schemas.microsoft.com/office/drawing/2010/main"/>
              </a:ext>
            </a:extLst>
          </a:blip>
          <a:stretch>
            <a:fillRect/>
          </a:stretch>
        </p:blipFill>
        <p:spPr>
          <a:xfrm rot="4894322">
            <a:off x="-390529" y="1129598"/>
            <a:ext cx="4512501" cy="3384376"/>
          </a:xfrm>
          <a:prstGeom prst="ellipse">
            <a:avLst/>
          </a:prstGeom>
          <a:ln w="635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 name="Textfeld 4"/>
          <p:cNvSpPr txBox="1"/>
          <p:nvPr/>
        </p:nvSpPr>
        <p:spPr>
          <a:xfrm>
            <a:off x="557957" y="3726259"/>
            <a:ext cx="2274982" cy="523220"/>
          </a:xfrm>
          <a:prstGeom prst="rect">
            <a:avLst/>
          </a:prstGeom>
          <a:noFill/>
        </p:spPr>
        <p:txBody>
          <a:bodyPr wrap="none" rtlCol="0">
            <a:spAutoFit/>
          </a:bodyPr>
          <a:lstStyle/>
          <a:p>
            <a:r>
              <a:rPr lang="de-DE" sz="2800" dirty="0" smtClean="0">
                <a:latin typeface="Georgia" panose="02040502050405020303" pitchFamily="18" charset="0"/>
              </a:rPr>
              <a:t>Glockenturm</a:t>
            </a:r>
            <a:endParaRPr lang="de-DE" sz="2800" dirty="0">
              <a:latin typeface="Georgia" panose="02040502050405020303" pitchFamily="18" charset="0"/>
            </a:endParaRPr>
          </a:p>
        </p:txBody>
      </p:sp>
    </p:spTree>
    <p:extLst>
      <p:ext uri="{BB962C8B-B14F-4D97-AF65-F5344CB8AC3E}">
        <p14:creationId xmlns:p14="http://schemas.microsoft.com/office/powerpoint/2010/main" val="1470435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750"/>
                                        <p:tgtEl>
                                          <p:spTgt spid="4"/>
                                        </p:tgtEl>
                                      </p:cBhvr>
                                    </p:animEffect>
                                  </p:childTnLst>
                                </p:cTn>
                              </p:par>
                            </p:childTnLst>
                          </p:cTn>
                        </p:par>
                        <p:par>
                          <p:cTn id="8" fill="hold">
                            <p:stCondLst>
                              <p:cond delay="1750"/>
                            </p:stCondLst>
                            <p:childTnLst>
                              <p:par>
                                <p:cTn id="9" presetID="1"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3 Taizé 015 "/>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1985" y="2381"/>
            <a:ext cx="7735490" cy="5143500"/>
          </a:xfrm>
          <a:prstGeom prst="rect">
            <a:avLst/>
          </a:prstGeom>
        </p:spPr>
      </p:pic>
    </p:spTree>
    <p:extLst>
      <p:ext uri="{BB962C8B-B14F-4D97-AF65-F5344CB8AC3E}">
        <p14:creationId xmlns:p14="http://schemas.microsoft.com/office/powerpoint/2010/main" val="1391870007"/>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3 Taizé 175 "/>
          <p:cNvPicPr>
            <a:picLocks noGrp="1" noChangeAspect="1"/>
          </p:cNvPicPr>
          <p:nvPr isPhoto="1"/>
        </p:nvPicPr>
        <p:blipFill rotWithShape="1">
          <a:blip r:embed="rId2" cstate="email">
            <a:lum/>
            <a:extLst>
              <a:ext uri="{28A0092B-C50C-407E-A947-70E740481C1C}">
                <a14:useLocalDpi xmlns:a14="http://schemas.microsoft.com/office/drawing/2010/main"/>
              </a:ext>
            </a:extLst>
          </a:blip>
          <a:srcRect/>
          <a:stretch/>
        </p:blipFill>
        <p:spPr>
          <a:xfrm>
            <a:off x="1" y="-23029"/>
            <a:ext cx="7740650" cy="5171292"/>
          </a:xfrm>
          <a:prstGeom prst="rect">
            <a:avLst/>
          </a:prstGeom>
        </p:spPr>
      </p:pic>
      <p:sp>
        <p:nvSpPr>
          <p:cNvPr id="3" name="Textfeld 2"/>
          <p:cNvSpPr txBox="1"/>
          <p:nvPr/>
        </p:nvSpPr>
        <p:spPr>
          <a:xfrm>
            <a:off x="341933" y="4518347"/>
            <a:ext cx="2529860" cy="400110"/>
          </a:xfrm>
          <a:prstGeom prst="rect">
            <a:avLst/>
          </a:prstGeom>
          <a:noFill/>
        </p:spPr>
        <p:txBody>
          <a:bodyPr wrap="none" rtlCol="0">
            <a:spAutoFit/>
          </a:bodyPr>
          <a:lstStyle/>
          <a:p>
            <a:r>
              <a:rPr lang="de-DE" sz="2000" dirty="0" smtClean="0">
                <a:solidFill>
                  <a:schemeClr val="bg1"/>
                </a:solidFill>
                <a:latin typeface="Georgia" panose="02040502050405020303" pitchFamily="18" charset="0"/>
              </a:rPr>
              <a:t>Die Kirche von </a:t>
            </a:r>
            <a:r>
              <a:rPr lang="de-DE" sz="2000" dirty="0" err="1" smtClean="0">
                <a:solidFill>
                  <a:schemeClr val="bg1"/>
                </a:solidFill>
                <a:latin typeface="Georgia" panose="02040502050405020303" pitchFamily="18" charset="0"/>
              </a:rPr>
              <a:t>Taizé</a:t>
            </a:r>
            <a:endParaRPr lang="de-DE" sz="2000" dirty="0">
              <a:solidFill>
                <a:schemeClr val="bg1"/>
              </a:solidFill>
              <a:latin typeface="Georgia" panose="02040502050405020303" pitchFamily="18" charset="0"/>
            </a:endParaRPr>
          </a:p>
        </p:txBody>
      </p:sp>
    </p:spTree>
    <p:extLst>
      <p:ext uri="{BB962C8B-B14F-4D97-AF65-F5344CB8AC3E}">
        <p14:creationId xmlns:p14="http://schemas.microsoft.com/office/powerpoint/2010/main" val="1032479046"/>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3 Taizé 176 "/>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rot="5400000">
            <a:off x="1666988" y="889037"/>
            <a:ext cx="4377226" cy="328291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969915104"/>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3 Taizé 178 "/>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rot="5400000">
            <a:off x="-162124" y="989956"/>
            <a:ext cx="4320482" cy="3168352"/>
          </a:xfrm>
          <a:prstGeom prst="rect">
            <a:avLst/>
          </a:prstGeom>
          <a:ln>
            <a:noFill/>
          </a:ln>
          <a:effectLst>
            <a:outerShdw blurRad="292100" dist="139700" dir="2700000" algn="tl" rotWithShape="0">
              <a:srgbClr val="333333">
                <a:alpha val="65000"/>
              </a:srgbClr>
            </a:outerShdw>
          </a:effectLst>
        </p:spPr>
      </p:pic>
      <p:pic>
        <p:nvPicPr>
          <p:cNvPr id="3" name="Grafik 2" descr="2013 Taizé 179 "/>
          <p:cNvPicPr>
            <a:picLocks noGrp="1" noChangeAspect="1"/>
          </p:cNvPicPr>
          <p:nvPr isPhoto="1"/>
        </p:nvPicPr>
        <p:blipFill>
          <a:blip r:embed="rId3" cstate="email">
            <a:lum/>
            <a:extLst>
              <a:ext uri="{28A0092B-C50C-407E-A947-70E740481C1C}">
                <a14:useLocalDpi xmlns:a14="http://schemas.microsoft.com/office/drawing/2010/main"/>
              </a:ext>
            </a:extLst>
          </a:blip>
          <a:stretch>
            <a:fillRect/>
          </a:stretch>
        </p:blipFill>
        <p:spPr>
          <a:xfrm rot="5400000">
            <a:off x="3690305" y="881943"/>
            <a:ext cx="3744415" cy="2808312"/>
          </a:xfrm>
          <a:prstGeom prst="rect">
            <a:avLst/>
          </a:prstGeom>
          <a:ln>
            <a:noFill/>
          </a:ln>
          <a:effectLst>
            <a:outerShdw blurRad="292100" dist="139700" dir="2700000" algn="tl" rotWithShape="0">
              <a:srgbClr val="333333">
                <a:alpha val="65000"/>
              </a:srgbClr>
            </a:outerShdw>
          </a:effectLst>
        </p:spPr>
      </p:pic>
      <p:sp>
        <p:nvSpPr>
          <p:cNvPr id="4" name="Textfeld 3"/>
          <p:cNvSpPr txBox="1"/>
          <p:nvPr/>
        </p:nvSpPr>
        <p:spPr>
          <a:xfrm>
            <a:off x="3870325" y="4446339"/>
            <a:ext cx="3244799" cy="400110"/>
          </a:xfrm>
          <a:prstGeom prst="rect">
            <a:avLst/>
          </a:prstGeom>
          <a:noFill/>
        </p:spPr>
        <p:txBody>
          <a:bodyPr wrap="none" rtlCol="0">
            <a:spAutoFit/>
          </a:bodyPr>
          <a:lstStyle/>
          <a:p>
            <a:r>
              <a:rPr lang="de-DE" sz="2000" dirty="0" smtClean="0">
                <a:latin typeface="Georgia" panose="02040502050405020303" pitchFamily="18" charset="0"/>
              </a:rPr>
              <a:t>… mit oder ohne Taube ???</a:t>
            </a:r>
            <a:endParaRPr lang="de-DE" sz="2000" dirty="0">
              <a:latin typeface="Georgia" panose="02040502050405020303" pitchFamily="18" charset="0"/>
            </a:endParaRPr>
          </a:p>
        </p:txBody>
      </p:sp>
    </p:spTree>
    <p:extLst>
      <p:ext uri="{BB962C8B-B14F-4D97-AF65-F5344CB8AC3E}">
        <p14:creationId xmlns:p14="http://schemas.microsoft.com/office/powerpoint/2010/main" val="2420949755"/>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3 Taizé 183 "/>
          <p:cNvPicPr>
            <a:picLocks noGrp="1" noChangeAspect="1"/>
          </p:cNvPicPr>
          <p:nvPr isPhoto="1"/>
        </p:nvPicPr>
        <p:blipFill rotWithShape="1">
          <a:blip r:embed="rId2" cstate="email">
            <a:lum/>
            <a:extLst>
              <a:ext uri="{28A0092B-C50C-407E-A947-70E740481C1C}">
                <a14:useLocalDpi xmlns:a14="http://schemas.microsoft.com/office/drawing/2010/main"/>
              </a:ext>
            </a:extLst>
          </a:blip>
          <a:srcRect r="-265" b="-391"/>
          <a:stretch/>
        </p:blipFill>
        <p:spPr>
          <a:xfrm>
            <a:off x="1" y="0"/>
            <a:ext cx="7760790" cy="5184058"/>
          </a:xfrm>
          <a:prstGeom prst="rect">
            <a:avLst/>
          </a:prstGeom>
        </p:spPr>
      </p:pic>
    </p:spTree>
    <p:extLst>
      <p:ext uri="{BB962C8B-B14F-4D97-AF65-F5344CB8AC3E}">
        <p14:creationId xmlns:p14="http://schemas.microsoft.com/office/powerpoint/2010/main" val="680788614"/>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3 Taizé 184 "/>
          <p:cNvPicPr>
            <a:picLocks noGrp="1" noChangeAspect="1"/>
          </p:cNvPicPr>
          <p:nvPr isPhoto="1"/>
        </p:nvPicPr>
        <p:blipFill rotWithShape="1">
          <a:blip r:embed="rId2" cstate="email">
            <a:lum/>
            <a:extLst>
              <a:ext uri="{28A0092B-C50C-407E-A947-70E740481C1C}">
                <a14:useLocalDpi xmlns:a14="http://schemas.microsoft.com/office/drawing/2010/main"/>
              </a:ext>
            </a:extLst>
          </a:blip>
          <a:srcRect b="-1"/>
          <a:stretch/>
        </p:blipFill>
        <p:spPr>
          <a:xfrm>
            <a:off x="1" y="-18157"/>
            <a:ext cx="7751448" cy="5166420"/>
          </a:xfrm>
          <a:prstGeom prst="rect">
            <a:avLst/>
          </a:prstGeom>
        </p:spPr>
      </p:pic>
    </p:spTree>
    <p:extLst>
      <p:ext uri="{BB962C8B-B14F-4D97-AF65-F5344CB8AC3E}">
        <p14:creationId xmlns:p14="http://schemas.microsoft.com/office/powerpoint/2010/main" val="1822654839"/>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3 Taizé 182 "/>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rot="5400000">
            <a:off x="-160713" y="810681"/>
            <a:ext cx="4597231" cy="3447924"/>
          </a:xfrm>
          <a:prstGeom prst="rect">
            <a:avLst/>
          </a:prstGeom>
          <a:ln>
            <a:noFill/>
          </a:ln>
          <a:effectLst>
            <a:outerShdw blurRad="292100" dist="139700" dir="2700000" algn="tl" rotWithShape="0">
              <a:srgbClr val="333333">
                <a:alpha val="65000"/>
              </a:srgbClr>
            </a:outerShdw>
          </a:effectLst>
        </p:spPr>
      </p:pic>
      <p:pic>
        <p:nvPicPr>
          <p:cNvPr id="3" name="Grafik 2" descr="2013 Taizé 185 "/>
          <p:cNvPicPr>
            <a:picLocks noGrp="1" noChangeAspect="1"/>
          </p:cNvPicPr>
          <p:nvPr isPhoto="1"/>
        </p:nvPicPr>
        <p:blipFill>
          <a:blip r:embed="rId3" cstate="email">
            <a:lum/>
            <a:extLst>
              <a:ext uri="{28A0092B-C50C-407E-A947-70E740481C1C}">
                <a14:useLocalDpi xmlns:a14="http://schemas.microsoft.com/office/drawing/2010/main"/>
              </a:ext>
            </a:extLst>
          </a:blip>
          <a:stretch>
            <a:fillRect/>
          </a:stretch>
        </p:blipFill>
        <p:spPr>
          <a:xfrm rot="5400000">
            <a:off x="3722168" y="1275874"/>
            <a:ext cx="4065582" cy="304918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49121210"/>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3 Taizé 186 "/>
          <p:cNvPicPr>
            <a:picLocks noGrp="1" noChangeAspect="1"/>
          </p:cNvPicPr>
          <p:nvPr isPhoto="1"/>
        </p:nvPicPr>
        <p:blipFill rotWithShape="1">
          <a:blip r:embed="rId2" cstate="email">
            <a:lum/>
            <a:extLst>
              <a:ext uri="{28A0092B-C50C-407E-A947-70E740481C1C}">
                <a14:useLocalDpi xmlns:a14="http://schemas.microsoft.com/office/drawing/2010/main"/>
              </a:ext>
            </a:extLst>
          </a:blip>
          <a:srcRect t="-7058" r="-67"/>
          <a:stretch/>
        </p:blipFill>
        <p:spPr>
          <a:xfrm>
            <a:off x="-1" y="-513602"/>
            <a:ext cx="8030221" cy="5862501"/>
          </a:xfrm>
          <a:prstGeom prst="rect">
            <a:avLst/>
          </a:prstGeom>
        </p:spPr>
      </p:pic>
    </p:spTree>
    <p:extLst>
      <p:ext uri="{BB962C8B-B14F-4D97-AF65-F5344CB8AC3E}">
        <p14:creationId xmlns:p14="http://schemas.microsoft.com/office/powerpoint/2010/main" val="1899081541"/>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3 Taizé 187 "/>
          <p:cNvPicPr>
            <a:picLocks noGrp="1" noChangeAspect="1"/>
          </p:cNvPicPr>
          <p:nvPr isPhoto="1"/>
        </p:nvPicPr>
        <p:blipFill rotWithShape="1">
          <a:blip r:embed="rId2" cstate="email">
            <a:lum/>
            <a:extLst>
              <a:ext uri="{28A0092B-C50C-407E-A947-70E740481C1C}">
                <a14:useLocalDpi xmlns:a14="http://schemas.microsoft.com/office/drawing/2010/main"/>
              </a:ext>
            </a:extLst>
          </a:blip>
          <a:srcRect/>
          <a:stretch/>
        </p:blipFill>
        <p:spPr>
          <a:xfrm>
            <a:off x="-1" y="0"/>
            <a:ext cx="7740651" cy="5148263"/>
          </a:xfrm>
          <a:prstGeom prst="rect">
            <a:avLst/>
          </a:prstGeom>
        </p:spPr>
      </p:pic>
    </p:spTree>
    <p:extLst>
      <p:ext uri="{BB962C8B-B14F-4D97-AF65-F5344CB8AC3E}">
        <p14:creationId xmlns:p14="http://schemas.microsoft.com/office/powerpoint/2010/main" val="222902811"/>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3 Taizé 188 "/>
          <p:cNvPicPr>
            <a:picLocks noGrp="1" noChangeAspect="1"/>
          </p:cNvPicPr>
          <p:nvPr isPhoto="1"/>
        </p:nvPicPr>
        <p:blipFill rotWithShape="1">
          <a:blip r:embed="rId2" cstate="email">
            <a:lum/>
            <a:extLst>
              <a:ext uri="{28A0092B-C50C-407E-A947-70E740481C1C}">
                <a14:useLocalDpi xmlns:a14="http://schemas.microsoft.com/office/drawing/2010/main"/>
              </a:ext>
            </a:extLst>
          </a:blip>
          <a:srcRect/>
          <a:stretch/>
        </p:blipFill>
        <p:spPr>
          <a:xfrm>
            <a:off x="0" y="0"/>
            <a:ext cx="7923745" cy="5169310"/>
          </a:xfrm>
          <a:prstGeom prst="rect">
            <a:avLst/>
          </a:prstGeom>
        </p:spPr>
      </p:pic>
    </p:spTree>
    <p:extLst>
      <p:ext uri="{BB962C8B-B14F-4D97-AF65-F5344CB8AC3E}">
        <p14:creationId xmlns:p14="http://schemas.microsoft.com/office/powerpoint/2010/main" val="3889070998"/>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3 Taizé 189 "/>
          <p:cNvPicPr>
            <a:picLocks noGrp="1" noChangeAspect="1"/>
          </p:cNvPicPr>
          <p:nvPr isPhoto="1"/>
        </p:nvPicPr>
        <p:blipFill rotWithShape="1">
          <a:blip r:embed="rId2" cstate="email">
            <a:lum/>
            <a:extLst>
              <a:ext uri="{28A0092B-C50C-407E-A947-70E740481C1C}">
                <a14:useLocalDpi xmlns:a14="http://schemas.microsoft.com/office/drawing/2010/main"/>
              </a:ext>
            </a:extLst>
          </a:blip>
          <a:srcRect/>
          <a:stretch/>
        </p:blipFill>
        <p:spPr>
          <a:xfrm>
            <a:off x="-1" y="-17161"/>
            <a:ext cx="7740651" cy="5165424"/>
          </a:xfrm>
          <a:prstGeom prst="rect">
            <a:avLst/>
          </a:prstGeom>
        </p:spPr>
      </p:pic>
    </p:spTree>
    <p:extLst>
      <p:ext uri="{BB962C8B-B14F-4D97-AF65-F5344CB8AC3E}">
        <p14:creationId xmlns:p14="http://schemas.microsoft.com/office/powerpoint/2010/main" val="215436426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3 Taizé 017 "/>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1985" y="2381"/>
            <a:ext cx="7735490" cy="5143500"/>
          </a:xfrm>
          <a:prstGeom prst="rect">
            <a:avLst/>
          </a:prstGeom>
        </p:spPr>
      </p:pic>
      <p:sp>
        <p:nvSpPr>
          <p:cNvPr id="3" name="Textfeld 2"/>
          <p:cNvSpPr txBox="1"/>
          <p:nvPr/>
        </p:nvSpPr>
        <p:spPr>
          <a:xfrm>
            <a:off x="197917" y="4446339"/>
            <a:ext cx="3501280" cy="461665"/>
          </a:xfrm>
          <a:prstGeom prst="rect">
            <a:avLst/>
          </a:prstGeom>
          <a:noFill/>
        </p:spPr>
        <p:txBody>
          <a:bodyPr wrap="none" rtlCol="0">
            <a:spAutoFit/>
          </a:bodyPr>
          <a:lstStyle/>
          <a:p>
            <a:r>
              <a:rPr lang="de-DE" sz="2400" dirty="0" err="1" smtClean="0">
                <a:solidFill>
                  <a:schemeClr val="bg1"/>
                </a:solidFill>
                <a:latin typeface="Georgia" panose="02040502050405020303" pitchFamily="18" charset="0"/>
              </a:rPr>
              <a:t>Canal</a:t>
            </a:r>
            <a:r>
              <a:rPr lang="de-DE" sz="2400" dirty="0" smtClean="0">
                <a:solidFill>
                  <a:schemeClr val="bg1"/>
                </a:solidFill>
                <a:latin typeface="Georgia" panose="02040502050405020303" pitchFamily="18" charset="0"/>
              </a:rPr>
              <a:t> du Rhône au </a:t>
            </a:r>
            <a:r>
              <a:rPr lang="de-DE" sz="2400" dirty="0" err="1" smtClean="0">
                <a:solidFill>
                  <a:schemeClr val="bg1"/>
                </a:solidFill>
                <a:latin typeface="Georgia" panose="02040502050405020303" pitchFamily="18" charset="0"/>
              </a:rPr>
              <a:t>Rhin</a:t>
            </a:r>
            <a:endParaRPr lang="de-DE" sz="2400" dirty="0">
              <a:solidFill>
                <a:schemeClr val="bg1"/>
              </a:solidFill>
              <a:latin typeface="Georgia" panose="02040502050405020303" pitchFamily="18" charset="0"/>
            </a:endParaRPr>
          </a:p>
        </p:txBody>
      </p:sp>
    </p:spTree>
    <p:extLst>
      <p:ext uri="{BB962C8B-B14F-4D97-AF65-F5344CB8AC3E}">
        <p14:creationId xmlns:p14="http://schemas.microsoft.com/office/powerpoint/2010/main" val="1799981673"/>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3 Taizé 190 "/>
          <p:cNvPicPr>
            <a:picLocks noGrp="1" noChangeAspect="1"/>
          </p:cNvPicPr>
          <p:nvPr isPhoto="1"/>
        </p:nvPicPr>
        <p:blipFill rotWithShape="1">
          <a:blip r:embed="rId2" cstate="email">
            <a:lum/>
            <a:extLst>
              <a:ext uri="{28A0092B-C50C-407E-A947-70E740481C1C}">
                <a14:useLocalDpi xmlns:a14="http://schemas.microsoft.com/office/drawing/2010/main"/>
              </a:ext>
            </a:extLst>
          </a:blip>
          <a:srcRect/>
          <a:stretch/>
        </p:blipFill>
        <p:spPr>
          <a:xfrm>
            <a:off x="-90115" y="-15508"/>
            <a:ext cx="7830765" cy="5181927"/>
          </a:xfrm>
          <a:prstGeom prst="rect">
            <a:avLst/>
          </a:prstGeom>
        </p:spPr>
      </p:pic>
    </p:spTree>
    <p:extLst>
      <p:ext uri="{BB962C8B-B14F-4D97-AF65-F5344CB8AC3E}">
        <p14:creationId xmlns:p14="http://schemas.microsoft.com/office/powerpoint/2010/main" val="2072704862"/>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3 Taizé 191 "/>
          <p:cNvPicPr>
            <a:picLocks noGrp="1" noChangeAspect="1"/>
          </p:cNvPicPr>
          <p:nvPr isPhoto="1"/>
        </p:nvPicPr>
        <p:blipFill rotWithShape="1">
          <a:blip r:embed="rId2" cstate="email">
            <a:lum/>
            <a:extLst>
              <a:ext uri="{28A0092B-C50C-407E-A947-70E740481C1C}">
                <a14:useLocalDpi xmlns:a14="http://schemas.microsoft.com/office/drawing/2010/main"/>
              </a:ext>
            </a:extLst>
          </a:blip>
          <a:srcRect l="-401"/>
          <a:stretch/>
        </p:blipFill>
        <p:spPr>
          <a:xfrm>
            <a:off x="-90115" y="0"/>
            <a:ext cx="7830765" cy="5148263"/>
          </a:xfrm>
          <a:prstGeom prst="rect">
            <a:avLst/>
          </a:prstGeom>
        </p:spPr>
      </p:pic>
    </p:spTree>
    <p:extLst>
      <p:ext uri="{BB962C8B-B14F-4D97-AF65-F5344CB8AC3E}">
        <p14:creationId xmlns:p14="http://schemas.microsoft.com/office/powerpoint/2010/main" val="3054817593"/>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3 Taizé 192 "/>
          <p:cNvPicPr>
            <a:picLocks noGrp="1" noChangeAspect="1"/>
          </p:cNvPicPr>
          <p:nvPr isPhoto="1"/>
        </p:nvPicPr>
        <p:blipFill rotWithShape="1">
          <a:blip r:embed="rId2" cstate="email">
            <a:lum/>
            <a:extLst>
              <a:ext uri="{28A0092B-C50C-407E-A947-70E740481C1C}">
                <a14:useLocalDpi xmlns:a14="http://schemas.microsoft.com/office/drawing/2010/main"/>
              </a:ext>
            </a:extLst>
          </a:blip>
          <a:srcRect/>
          <a:stretch/>
        </p:blipFill>
        <p:spPr>
          <a:xfrm>
            <a:off x="0" y="0"/>
            <a:ext cx="7758758" cy="5238427"/>
          </a:xfrm>
          <a:prstGeom prst="rect">
            <a:avLst/>
          </a:prstGeom>
        </p:spPr>
      </p:pic>
    </p:spTree>
    <p:extLst>
      <p:ext uri="{BB962C8B-B14F-4D97-AF65-F5344CB8AC3E}">
        <p14:creationId xmlns:p14="http://schemas.microsoft.com/office/powerpoint/2010/main" val="900931977"/>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3 Taizé 193 "/>
          <p:cNvPicPr>
            <a:picLocks noGrp="1" noChangeAspect="1"/>
          </p:cNvPicPr>
          <p:nvPr isPhoto="1"/>
        </p:nvPicPr>
        <p:blipFill rotWithShape="1">
          <a:blip r:embed="rId2" cstate="email">
            <a:lum/>
            <a:extLst>
              <a:ext uri="{28A0092B-C50C-407E-A947-70E740481C1C}">
                <a14:useLocalDpi xmlns:a14="http://schemas.microsoft.com/office/drawing/2010/main"/>
              </a:ext>
            </a:extLst>
          </a:blip>
          <a:srcRect/>
          <a:stretch/>
        </p:blipFill>
        <p:spPr>
          <a:xfrm>
            <a:off x="0" y="0"/>
            <a:ext cx="7740650" cy="5148263"/>
          </a:xfrm>
          <a:prstGeom prst="rect">
            <a:avLst/>
          </a:prstGeom>
        </p:spPr>
      </p:pic>
    </p:spTree>
    <p:extLst>
      <p:ext uri="{BB962C8B-B14F-4D97-AF65-F5344CB8AC3E}">
        <p14:creationId xmlns:p14="http://schemas.microsoft.com/office/powerpoint/2010/main" val="4069543724"/>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3 Taizé 194 "/>
          <p:cNvPicPr>
            <a:picLocks noGrp="1" noChangeAspect="1"/>
          </p:cNvPicPr>
          <p:nvPr isPhoto="1"/>
        </p:nvPicPr>
        <p:blipFill rotWithShape="1">
          <a:blip r:embed="rId2" cstate="email">
            <a:lum/>
            <a:extLst>
              <a:ext uri="{28A0092B-C50C-407E-A947-70E740481C1C}">
                <a14:useLocalDpi xmlns:a14="http://schemas.microsoft.com/office/drawing/2010/main"/>
              </a:ext>
            </a:extLst>
          </a:blip>
          <a:srcRect/>
          <a:stretch/>
        </p:blipFill>
        <p:spPr>
          <a:xfrm>
            <a:off x="0" y="-18158"/>
            <a:ext cx="7765371" cy="5202215"/>
          </a:xfrm>
          <a:prstGeom prst="rect">
            <a:avLst/>
          </a:prstGeom>
        </p:spPr>
      </p:pic>
    </p:spTree>
    <p:extLst>
      <p:ext uri="{BB962C8B-B14F-4D97-AF65-F5344CB8AC3E}">
        <p14:creationId xmlns:p14="http://schemas.microsoft.com/office/powerpoint/2010/main" val="657441600"/>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3 Taizé 195 "/>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4763"/>
            <a:ext cx="7740650" cy="5143500"/>
          </a:xfrm>
          <a:prstGeom prst="rect">
            <a:avLst/>
          </a:prstGeom>
        </p:spPr>
      </p:pic>
    </p:spTree>
    <p:extLst>
      <p:ext uri="{BB962C8B-B14F-4D97-AF65-F5344CB8AC3E}">
        <p14:creationId xmlns:p14="http://schemas.microsoft.com/office/powerpoint/2010/main" val="3662740136"/>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3 Taizé 196 "/>
          <p:cNvPicPr>
            <a:picLocks noGrp="1" noChangeAspect="1"/>
          </p:cNvPicPr>
          <p:nvPr isPhoto="1"/>
        </p:nvPicPr>
        <p:blipFill rotWithShape="1">
          <a:blip r:embed="rId2" cstate="email">
            <a:lum/>
            <a:extLst>
              <a:ext uri="{28A0092B-C50C-407E-A947-70E740481C1C}">
                <a14:useLocalDpi xmlns:a14="http://schemas.microsoft.com/office/drawing/2010/main"/>
              </a:ext>
            </a:extLst>
          </a:blip>
          <a:srcRect/>
          <a:stretch/>
        </p:blipFill>
        <p:spPr>
          <a:xfrm>
            <a:off x="485949" y="125859"/>
            <a:ext cx="6858000" cy="48245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117393775"/>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3 Taizé 197 "/>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rot="5400000">
            <a:off x="-294138" y="833936"/>
            <a:ext cx="4512501" cy="33843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Grafik 2" descr="2013 Taizé 199 "/>
          <p:cNvPicPr>
            <a:picLocks noGrp="1" noChangeAspect="1"/>
          </p:cNvPicPr>
          <p:nvPr isPhoto="1"/>
        </p:nvPicPr>
        <p:blipFill>
          <a:blip r:embed="rId3" cstate="email">
            <a:lum/>
            <a:extLst>
              <a:ext uri="{28A0092B-C50C-407E-A947-70E740481C1C}">
                <a14:useLocalDpi xmlns:a14="http://schemas.microsoft.com/office/drawing/2010/main"/>
              </a:ext>
            </a:extLst>
          </a:blip>
          <a:stretch>
            <a:fillRect/>
          </a:stretch>
        </p:blipFill>
        <p:spPr>
          <a:xfrm>
            <a:off x="3942333" y="269874"/>
            <a:ext cx="3384376" cy="45125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728117636"/>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3 Taizé 203 "/>
          <p:cNvPicPr>
            <a:picLocks noGrp="1" noChangeAspect="1"/>
          </p:cNvPicPr>
          <p:nvPr isPhoto="1"/>
        </p:nvPicPr>
        <p:blipFill rotWithShape="1">
          <a:blip r:embed="rId2" cstate="email">
            <a:lum/>
            <a:extLst>
              <a:ext uri="{28A0092B-C50C-407E-A947-70E740481C1C}">
                <a14:useLocalDpi xmlns:a14="http://schemas.microsoft.com/office/drawing/2010/main"/>
              </a:ext>
            </a:extLst>
          </a:blip>
          <a:srcRect/>
          <a:stretch/>
        </p:blipFill>
        <p:spPr>
          <a:xfrm rot="5400000">
            <a:off x="-504801" y="972593"/>
            <a:ext cx="4757652" cy="3064184"/>
          </a:xfrm>
          <a:prstGeom prst="rect">
            <a:avLst/>
          </a:prstGeom>
          <a:ln>
            <a:noFill/>
          </a:ln>
          <a:effectLst>
            <a:outerShdw blurRad="292100" dist="139700" dir="2700000" algn="tl" rotWithShape="0">
              <a:srgbClr val="333333">
                <a:alpha val="65000"/>
              </a:srgbClr>
            </a:outerShdw>
          </a:effectLst>
        </p:spPr>
      </p:pic>
      <p:pic>
        <p:nvPicPr>
          <p:cNvPr id="3" name="Grafik 2" descr="2013 Taizé 201 "/>
          <p:cNvPicPr>
            <a:picLocks noGrp="1" noChangeAspect="1"/>
          </p:cNvPicPr>
          <p:nvPr isPhoto="1"/>
        </p:nvPicPr>
        <p:blipFill>
          <a:blip r:embed="rId3" cstate="email">
            <a:lum/>
            <a:extLst>
              <a:ext uri="{28A0092B-C50C-407E-A947-70E740481C1C}">
                <a14:useLocalDpi xmlns:a14="http://schemas.microsoft.com/office/drawing/2010/main"/>
              </a:ext>
            </a:extLst>
          </a:blip>
          <a:stretch>
            <a:fillRect/>
          </a:stretch>
        </p:blipFill>
        <p:spPr>
          <a:xfrm>
            <a:off x="3726309" y="485899"/>
            <a:ext cx="3744416" cy="280831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24785625"/>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3 Taizé 171 "/>
          <p:cNvPicPr>
            <a:picLocks noGrp="1" noChangeAspect="1"/>
          </p:cNvPicPr>
          <p:nvPr isPhoto="1"/>
        </p:nvPicPr>
        <p:blipFill rotWithShape="1">
          <a:blip r:embed="rId2" cstate="email">
            <a:lum/>
            <a:extLst>
              <a:ext uri="{28A0092B-C50C-407E-A947-70E740481C1C}">
                <a14:useLocalDpi xmlns:a14="http://schemas.microsoft.com/office/drawing/2010/main"/>
              </a:ext>
            </a:extLst>
          </a:blip>
          <a:srcRect/>
          <a:stretch/>
        </p:blipFill>
        <p:spPr>
          <a:xfrm>
            <a:off x="0" y="0"/>
            <a:ext cx="7786624" cy="5148263"/>
          </a:xfrm>
          <a:prstGeom prst="rect">
            <a:avLst/>
          </a:prstGeom>
        </p:spPr>
      </p:pic>
      <p:sp>
        <p:nvSpPr>
          <p:cNvPr id="3" name="Textfeld 2"/>
          <p:cNvSpPr txBox="1"/>
          <p:nvPr/>
        </p:nvSpPr>
        <p:spPr>
          <a:xfrm>
            <a:off x="269925" y="4302323"/>
            <a:ext cx="5067413" cy="646331"/>
          </a:xfrm>
          <a:prstGeom prst="rect">
            <a:avLst/>
          </a:prstGeom>
          <a:noFill/>
        </p:spPr>
        <p:txBody>
          <a:bodyPr wrap="none" rtlCol="0">
            <a:spAutoFit/>
          </a:bodyPr>
          <a:lstStyle/>
          <a:p>
            <a:r>
              <a:rPr lang="de-DE" sz="1800" dirty="0" smtClean="0">
                <a:solidFill>
                  <a:schemeClr val="bg1"/>
                </a:solidFill>
                <a:latin typeface="Georgia" panose="02040502050405020303" pitchFamily="18" charset="0"/>
              </a:rPr>
              <a:t>Im Bereich der Jugendlichen:</a:t>
            </a:r>
          </a:p>
          <a:p>
            <a:r>
              <a:rPr lang="de-DE" sz="1800" dirty="0" smtClean="0">
                <a:solidFill>
                  <a:schemeClr val="bg1"/>
                </a:solidFill>
                <a:latin typeface="Georgia" panose="02040502050405020303" pitchFamily="18" charset="0"/>
              </a:rPr>
              <a:t>Essplatz, Ort für Veranstaltungen und Vorträge</a:t>
            </a:r>
            <a:endParaRPr lang="de-DE" sz="1800" dirty="0">
              <a:solidFill>
                <a:schemeClr val="bg1"/>
              </a:solidFill>
              <a:latin typeface="Georgia" panose="02040502050405020303" pitchFamily="18" charset="0"/>
            </a:endParaRPr>
          </a:p>
        </p:txBody>
      </p:sp>
    </p:spTree>
    <p:extLst>
      <p:ext uri="{BB962C8B-B14F-4D97-AF65-F5344CB8AC3E}">
        <p14:creationId xmlns:p14="http://schemas.microsoft.com/office/powerpoint/2010/main" val="3876290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1500"/>
                                        <p:tgtEl>
                                          <p:spTgt spid="3"/>
                                        </p:tgtEl>
                                      </p:cBhvr>
                                    </p:animEffect>
                                    <p:set>
                                      <p:cBhvr>
                                        <p:cTn id="7" dur="1" fill="hold">
                                          <p:stCondLst>
                                            <p:cond delay="1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3 Taizé 016 "/>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rot="5400000">
            <a:off x="152824" y="1106457"/>
            <a:ext cx="4567138" cy="3036792"/>
          </a:xfrm>
          <a:prstGeom prst="rect">
            <a:avLst/>
          </a:prstGeom>
          <a:ln>
            <a:noFill/>
          </a:ln>
          <a:effectLst>
            <a:outerShdw blurRad="292100" dist="139700" dir="2700000" algn="tl" rotWithShape="0">
              <a:srgbClr val="333333">
                <a:alpha val="65000"/>
              </a:srgbClr>
            </a:outerShdw>
          </a:effectLst>
        </p:spPr>
      </p:pic>
      <p:pic>
        <p:nvPicPr>
          <p:cNvPr id="3" name="Grafik 2" descr="2013 Taizé 018 "/>
          <p:cNvPicPr>
            <a:picLocks noGrp="1" noChangeAspect="1"/>
          </p:cNvPicPr>
          <p:nvPr isPhoto="1"/>
        </p:nvPicPr>
        <p:blipFill>
          <a:blip r:embed="rId3" cstate="email">
            <a:lum/>
            <a:extLst>
              <a:ext uri="{28A0092B-C50C-407E-A947-70E740481C1C}">
                <a14:useLocalDpi xmlns:a14="http://schemas.microsoft.com/office/drawing/2010/main"/>
              </a:ext>
            </a:extLst>
          </a:blip>
          <a:stretch>
            <a:fillRect/>
          </a:stretch>
        </p:blipFill>
        <p:spPr>
          <a:xfrm rot="5400000">
            <a:off x="3542369" y="1116714"/>
            <a:ext cx="4536287" cy="301627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32678571"/>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3 Taizé 172 "/>
          <p:cNvPicPr>
            <a:picLocks noGrp="1" noChangeAspect="1"/>
          </p:cNvPicPr>
          <p:nvPr isPhoto="1"/>
        </p:nvPicPr>
        <p:blipFill rotWithShape="1">
          <a:blip r:embed="rId2" cstate="email">
            <a:lum/>
            <a:extLst>
              <a:ext uri="{28A0092B-C50C-407E-A947-70E740481C1C}">
                <a14:useLocalDpi xmlns:a14="http://schemas.microsoft.com/office/drawing/2010/main"/>
              </a:ext>
            </a:extLst>
          </a:blip>
          <a:srcRect/>
          <a:stretch/>
        </p:blipFill>
        <p:spPr>
          <a:xfrm>
            <a:off x="197917" y="125859"/>
            <a:ext cx="3926894" cy="2616403"/>
          </a:xfrm>
          <a:prstGeom prst="rect">
            <a:avLst/>
          </a:prstGeom>
          <a:ln>
            <a:noFill/>
          </a:ln>
          <a:effectLst>
            <a:outerShdw blurRad="292100" dist="139700" dir="2700000" algn="tl" rotWithShape="0">
              <a:srgbClr val="333333">
                <a:alpha val="65000"/>
              </a:srgbClr>
            </a:outerShdw>
          </a:effectLst>
        </p:spPr>
      </p:pic>
      <p:pic>
        <p:nvPicPr>
          <p:cNvPr id="4" name="Grafik 3" descr="2013 Taizé 173 "/>
          <p:cNvPicPr>
            <a:picLocks noGrp="1" noChangeAspect="1"/>
          </p:cNvPicPr>
          <p:nvPr isPhoto="1"/>
        </p:nvPicPr>
        <p:blipFill>
          <a:blip r:embed="rId3" cstate="email">
            <a:lum/>
            <a:extLst>
              <a:ext uri="{28A0092B-C50C-407E-A947-70E740481C1C}">
                <a14:useLocalDpi xmlns:a14="http://schemas.microsoft.com/office/drawing/2010/main"/>
              </a:ext>
            </a:extLst>
          </a:blip>
          <a:stretch>
            <a:fillRect/>
          </a:stretch>
        </p:blipFill>
        <p:spPr>
          <a:xfrm>
            <a:off x="3294261" y="2286099"/>
            <a:ext cx="3960440" cy="2625756"/>
          </a:xfrm>
          <a:prstGeom prst="rect">
            <a:avLst/>
          </a:prstGeom>
          <a:ln>
            <a:noFill/>
          </a:ln>
          <a:effectLst>
            <a:outerShdw blurRad="292100" dist="139700" dir="2700000" algn="tl" rotWithShape="0">
              <a:srgbClr val="333333">
                <a:alpha val="65000"/>
              </a:srgbClr>
            </a:outerShdw>
          </a:effectLst>
        </p:spPr>
      </p:pic>
      <p:sp>
        <p:nvSpPr>
          <p:cNvPr id="5" name="Textfeld 4"/>
          <p:cNvSpPr txBox="1"/>
          <p:nvPr/>
        </p:nvSpPr>
        <p:spPr>
          <a:xfrm>
            <a:off x="413941" y="3598977"/>
            <a:ext cx="2304256" cy="1015663"/>
          </a:xfrm>
          <a:prstGeom prst="rect">
            <a:avLst/>
          </a:prstGeom>
          <a:noFill/>
        </p:spPr>
        <p:txBody>
          <a:bodyPr wrap="square" rtlCol="0">
            <a:spAutoFit/>
          </a:bodyPr>
          <a:lstStyle/>
          <a:p>
            <a:r>
              <a:rPr lang="de-DE" sz="2000" dirty="0" smtClean="0">
                <a:latin typeface="Georgia" panose="02040502050405020303" pitchFamily="18" charset="0"/>
              </a:rPr>
              <a:t>Spülbereich und Zeltplatz für die Jugendlichen</a:t>
            </a:r>
            <a:endParaRPr lang="de-DE" sz="2000" dirty="0">
              <a:latin typeface="Georgia" panose="02040502050405020303" pitchFamily="18" charset="0"/>
            </a:endParaRPr>
          </a:p>
        </p:txBody>
      </p:sp>
    </p:spTree>
    <p:extLst>
      <p:ext uri="{BB962C8B-B14F-4D97-AF65-F5344CB8AC3E}">
        <p14:creationId xmlns:p14="http://schemas.microsoft.com/office/powerpoint/2010/main" val="3509296257"/>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3 Taizé 204 "/>
          <p:cNvPicPr>
            <a:picLocks noGrp="1" noChangeAspect="1"/>
          </p:cNvPicPr>
          <p:nvPr isPhoto="1"/>
        </p:nvPicPr>
        <p:blipFill rotWithShape="1">
          <a:blip r:embed="rId2" cstate="email">
            <a:lum/>
            <a:extLst>
              <a:ext uri="{28A0092B-C50C-407E-A947-70E740481C1C}">
                <a14:useLocalDpi xmlns:a14="http://schemas.microsoft.com/office/drawing/2010/main"/>
              </a:ext>
            </a:extLst>
          </a:blip>
          <a:srcRect/>
          <a:stretch/>
        </p:blipFill>
        <p:spPr>
          <a:xfrm>
            <a:off x="-1" y="0"/>
            <a:ext cx="7765371" cy="5148263"/>
          </a:xfrm>
          <a:prstGeom prst="rect">
            <a:avLst/>
          </a:prstGeom>
        </p:spPr>
      </p:pic>
      <p:sp>
        <p:nvSpPr>
          <p:cNvPr id="3" name="Textfeld 2"/>
          <p:cNvSpPr txBox="1"/>
          <p:nvPr/>
        </p:nvSpPr>
        <p:spPr>
          <a:xfrm>
            <a:off x="341933" y="4230315"/>
            <a:ext cx="4709944" cy="646331"/>
          </a:xfrm>
          <a:prstGeom prst="rect">
            <a:avLst/>
          </a:prstGeom>
          <a:noFill/>
        </p:spPr>
        <p:txBody>
          <a:bodyPr wrap="none" rtlCol="0">
            <a:spAutoFit/>
          </a:bodyPr>
          <a:lstStyle/>
          <a:p>
            <a:r>
              <a:rPr lang="de-DE" sz="1800" dirty="0" smtClean="0">
                <a:solidFill>
                  <a:schemeClr val="bg1"/>
                </a:solidFill>
                <a:latin typeface="Georgia" panose="02040502050405020303" pitchFamily="18" charset="0"/>
              </a:rPr>
              <a:t>Der Bereich der Erwachsenen:</a:t>
            </a:r>
          </a:p>
          <a:p>
            <a:r>
              <a:rPr lang="de-DE" sz="1800" dirty="0" smtClean="0">
                <a:solidFill>
                  <a:schemeClr val="bg1"/>
                </a:solidFill>
                <a:latin typeface="Georgia" panose="02040502050405020303" pitchFamily="18" charset="0"/>
              </a:rPr>
              <a:t>Essplatz, Vortragsraum und Sonnenschutz…</a:t>
            </a:r>
            <a:endParaRPr lang="de-DE" sz="1800" dirty="0">
              <a:solidFill>
                <a:schemeClr val="bg1"/>
              </a:solidFill>
              <a:latin typeface="Georgia" panose="02040502050405020303" pitchFamily="18" charset="0"/>
            </a:endParaRPr>
          </a:p>
        </p:txBody>
      </p:sp>
    </p:spTree>
    <p:extLst>
      <p:ext uri="{BB962C8B-B14F-4D97-AF65-F5344CB8AC3E}">
        <p14:creationId xmlns:p14="http://schemas.microsoft.com/office/powerpoint/2010/main" val="3547003788"/>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3 Taizé 205 "/>
          <p:cNvPicPr>
            <a:picLocks noGrp="1" noChangeAspect="1"/>
          </p:cNvPicPr>
          <p:nvPr isPhoto="1"/>
        </p:nvPicPr>
        <p:blipFill rotWithShape="1">
          <a:blip r:embed="rId2" cstate="email">
            <a:lum/>
            <a:extLst>
              <a:ext uri="{28A0092B-C50C-407E-A947-70E740481C1C}">
                <a14:useLocalDpi xmlns:a14="http://schemas.microsoft.com/office/drawing/2010/main"/>
              </a:ext>
            </a:extLst>
          </a:blip>
          <a:srcRect/>
          <a:stretch/>
        </p:blipFill>
        <p:spPr>
          <a:xfrm>
            <a:off x="0" y="0"/>
            <a:ext cx="7740650" cy="5148263"/>
          </a:xfrm>
          <a:prstGeom prst="rect">
            <a:avLst/>
          </a:prstGeom>
        </p:spPr>
      </p:pic>
      <p:sp>
        <p:nvSpPr>
          <p:cNvPr id="3" name="Textfeld 2"/>
          <p:cNvSpPr txBox="1"/>
          <p:nvPr/>
        </p:nvSpPr>
        <p:spPr>
          <a:xfrm>
            <a:off x="4806429" y="4662363"/>
            <a:ext cx="2728632" cy="400110"/>
          </a:xfrm>
          <a:prstGeom prst="rect">
            <a:avLst/>
          </a:prstGeom>
          <a:noFill/>
        </p:spPr>
        <p:txBody>
          <a:bodyPr wrap="none" rtlCol="0">
            <a:spAutoFit/>
          </a:bodyPr>
          <a:lstStyle/>
          <a:p>
            <a:r>
              <a:rPr lang="de-DE" sz="2000" dirty="0" smtClean="0">
                <a:latin typeface="Georgia" panose="02040502050405020303" pitchFamily="18" charset="0"/>
              </a:rPr>
              <a:t>Wir warten aufs Essen</a:t>
            </a:r>
            <a:endParaRPr lang="de-DE" sz="2000" dirty="0">
              <a:latin typeface="Georgia" panose="02040502050405020303" pitchFamily="18" charset="0"/>
            </a:endParaRPr>
          </a:p>
        </p:txBody>
      </p:sp>
    </p:spTree>
    <p:extLst>
      <p:ext uri="{BB962C8B-B14F-4D97-AF65-F5344CB8AC3E}">
        <p14:creationId xmlns:p14="http://schemas.microsoft.com/office/powerpoint/2010/main" val="710830556"/>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3 Taizé 214 "/>
          <p:cNvPicPr>
            <a:picLocks noGrp="1" noChangeAspect="1"/>
          </p:cNvPicPr>
          <p:nvPr isPhoto="1"/>
        </p:nvPicPr>
        <p:blipFill rotWithShape="1">
          <a:blip r:embed="rId2" cstate="email">
            <a:lum/>
            <a:extLst>
              <a:ext uri="{28A0092B-C50C-407E-A947-70E740481C1C}">
                <a14:useLocalDpi xmlns:a14="http://schemas.microsoft.com/office/drawing/2010/main"/>
              </a:ext>
            </a:extLst>
          </a:blip>
          <a:srcRect/>
          <a:stretch/>
        </p:blipFill>
        <p:spPr>
          <a:xfrm>
            <a:off x="0" y="-18156"/>
            <a:ext cx="7740649" cy="5166420"/>
          </a:xfrm>
          <a:prstGeom prst="rect">
            <a:avLst/>
          </a:prstGeom>
        </p:spPr>
      </p:pic>
      <p:sp>
        <p:nvSpPr>
          <p:cNvPr id="3" name="Textfeld 2"/>
          <p:cNvSpPr txBox="1"/>
          <p:nvPr/>
        </p:nvSpPr>
        <p:spPr>
          <a:xfrm>
            <a:off x="413941" y="4581063"/>
            <a:ext cx="4488729" cy="369332"/>
          </a:xfrm>
          <a:prstGeom prst="rect">
            <a:avLst/>
          </a:prstGeom>
          <a:noFill/>
        </p:spPr>
        <p:txBody>
          <a:bodyPr wrap="none" rtlCol="0">
            <a:spAutoFit/>
          </a:bodyPr>
          <a:lstStyle/>
          <a:p>
            <a:r>
              <a:rPr lang="de-DE" sz="1800" dirty="0" smtClean="0">
                <a:solidFill>
                  <a:schemeClr val="bg1"/>
                </a:solidFill>
                <a:latin typeface="Georgia" panose="02040502050405020303" pitchFamily="18" charset="0"/>
              </a:rPr>
              <a:t>An einem Nachmittag Ausflug nach Cluny</a:t>
            </a:r>
            <a:endParaRPr lang="de-DE" sz="1800" dirty="0">
              <a:solidFill>
                <a:schemeClr val="bg1"/>
              </a:solidFill>
              <a:latin typeface="Georgia" panose="02040502050405020303" pitchFamily="18" charset="0"/>
            </a:endParaRPr>
          </a:p>
        </p:txBody>
      </p:sp>
    </p:spTree>
    <p:extLst>
      <p:ext uri="{BB962C8B-B14F-4D97-AF65-F5344CB8AC3E}">
        <p14:creationId xmlns:p14="http://schemas.microsoft.com/office/powerpoint/2010/main" val="3484176526"/>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3 Taizé 215 "/>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1985" y="2381"/>
            <a:ext cx="7735490" cy="5143500"/>
          </a:xfrm>
          <a:prstGeom prst="rect">
            <a:avLst/>
          </a:prstGeom>
        </p:spPr>
      </p:pic>
    </p:spTree>
    <p:extLst>
      <p:ext uri="{BB962C8B-B14F-4D97-AF65-F5344CB8AC3E}">
        <p14:creationId xmlns:p14="http://schemas.microsoft.com/office/powerpoint/2010/main" val="2989479488"/>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3 Taizé 216 "/>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1985" y="2381"/>
            <a:ext cx="7735490" cy="5143500"/>
          </a:xfrm>
          <a:prstGeom prst="rect">
            <a:avLst/>
          </a:prstGeom>
        </p:spPr>
      </p:pic>
    </p:spTree>
    <p:extLst>
      <p:ext uri="{BB962C8B-B14F-4D97-AF65-F5344CB8AC3E}">
        <p14:creationId xmlns:p14="http://schemas.microsoft.com/office/powerpoint/2010/main" val="1343342099"/>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3 Taizé 217 "/>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rot="5400000">
            <a:off x="-487506" y="1057632"/>
            <a:ext cx="4464496" cy="2968543"/>
          </a:xfrm>
          <a:prstGeom prst="rect">
            <a:avLst/>
          </a:prstGeom>
          <a:ln>
            <a:noFill/>
          </a:ln>
          <a:effectLst>
            <a:outerShdw blurRad="292100" dist="139700" dir="2700000" algn="tl" rotWithShape="0">
              <a:srgbClr val="333333">
                <a:alpha val="65000"/>
              </a:srgbClr>
            </a:outerShdw>
          </a:effectLst>
        </p:spPr>
      </p:pic>
      <p:sp>
        <p:nvSpPr>
          <p:cNvPr id="4" name="Textfeld 3"/>
          <p:cNvSpPr txBox="1"/>
          <p:nvPr/>
        </p:nvSpPr>
        <p:spPr>
          <a:xfrm>
            <a:off x="3489485" y="125858"/>
            <a:ext cx="4125255" cy="4832092"/>
          </a:xfrm>
          <a:prstGeom prst="rect">
            <a:avLst/>
          </a:prstGeom>
          <a:noFill/>
        </p:spPr>
        <p:txBody>
          <a:bodyPr wrap="square" rtlCol="0">
            <a:spAutoFit/>
          </a:bodyPr>
          <a:lstStyle/>
          <a:p>
            <a:r>
              <a:rPr lang="de-DE" sz="1400" b="1" dirty="0">
                <a:latin typeface="Georgia" panose="02040502050405020303" pitchFamily="18" charset="0"/>
              </a:rPr>
              <a:t>Cluny</a:t>
            </a:r>
            <a:r>
              <a:rPr lang="de-DE" sz="1400" dirty="0">
                <a:latin typeface="Georgia" panose="02040502050405020303" pitchFamily="18" charset="0"/>
              </a:rPr>
              <a:t> </a:t>
            </a:r>
            <a:r>
              <a:rPr lang="de-DE" sz="1400" dirty="0" smtClean="0">
                <a:latin typeface="Georgia" panose="02040502050405020303" pitchFamily="18" charset="0"/>
              </a:rPr>
              <a:t/>
            </a:r>
            <a:br>
              <a:rPr lang="de-DE" sz="1400" dirty="0" smtClean="0">
                <a:latin typeface="Georgia" panose="02040502050405020303" pitchFamily="18" charset="0"/>
              </a:rPr>
            </a:br>
            <a:r>
              <a:rPr lang="de-DE" sz="1400" dirty="0" smtClean="0">
                <a:latin typeface="Georgia" panose="02040502050405020303" pitchFamily="18" charset="0"/>
              </a:rPr>
              <a:t>wurde </a:t>
            </a:r>
            <a:r>
              <a:rPr lang="de-DE" sz="1400" dirty="0">
                <a:latin typeface="Georgia" panose="02040502050405020303" pitchFamily="18" charset="0"/>
              </a:rPr>
              <a:t>im Jahre 910 als </a:t>
            </a:r>
            <a:r>
              <a:rPr lang="de-DE" sz="1400" dirty="0" smtClean="0">
                <a:latin typeface="Georgia" panose="02040502050405020303" pitchFamily="18" charset="0"/>
              </a:rPr>
              <a:t/>
            </a:r>
            <a:br>
              <a:rPr lang="de-DE" sz="1400" dirty="0" smtClean="0">
                <a:latin typeface="Georgia" panose="02040502050405020303" pitchFamily="18" charset="0"/>
              </a:rPr>
            </a:br>
            <a:r>
              <a:rPr lang="de-DE" sz="1400" dirty="0" smtClean="0">
                <a:latin typeface="Georgia" panose="02040502050405020303" pitchFamily="18" charset="0"/>
              </a:rPr>
              <a:t>Benediktinerkloster </a:t>
            </a:r>
            <a:r>
              <a:rPr lang="de-DE" sz="1400" dirty="0">
                <a:latin typeface="Georgia" panose="02040502050405020303" pitchFamily="18" charset="0"/>
              </a:rPr>
              <a:t>gegründet</a:t>
            </a:r>
            <a:r>
              <a:rPr lang="de-DE" sz="1400" dirty="0" smtClean="0">
                <a:latin typeface="Georgia" panose="02040502050405020303" pitchFamily="18" charset="0"/>
              </a:rPr>
              <a:t>.</a:t>
            </a:r>
            <a:br>
              <a:rPr lang="de-DE" sz="1400" dirty="0" smtClean="0">
                <a:latin typeface="Georgia" panose="02040502050405020303" pitchFamily="18" charset="0"/>
              </a:rPr>
            </a:br>
            <a:r>
              <a:rPr lang="de-DE" sz="1400" dirty="0" smtClean="0">
                <a:latin typeface="Georgia" panose="02040502050405020303" pitchFamily="18" charset="0"/>
              </a:rPr>
              <a:t> </a:t>
            </a:r>
            <a:r>
              <a:rPr lang="de-DE" sz="1400" dirty="0">
                <a:latin typeface="Georgia" panose="02040502050405020303" pitchFamily="18" charset="0"/>
              </a:rPr>
              <a:t>Ungewöhnlich für die Zeit war </a:t>
            </a:r>
            <a:r>
              <a:rPr lang="de-DE" sz="1400" dirty="0" smtClean="0">
                <a:latin typeface="Georgia" panose="02040502050405020303" pitchFamily="18" charset="0"/>
              </a:rPr>
              <a:t>die</a:t>
            </a:r>
            <a:br>
              <a:rPr lang="de-DE" sz="1400" dirty="0" smtClean="0">
                <a:latin typeface="Georgia" panose="02040502050405020303" pitchFamily="18" charset="0"/>
              </a:rPr>
            </a:br>
            <a:r>
              <a:rPr lang="de-DE" sz="1400" dirty="0" smtClean="0">
                <a:latin typeface="Georgia" panose="02040502050405020303" pitchFamily="18" charset="0"/>
              </a:rPr>
              <a:t> </a:t>
            </a:r>
            <a:r>
              <a:rPr lang="de-DE" sz="1400" dirty="0">
                <a:latin typeface="Georgia" panose="02040502050405020303" pitchFamily="18" charset="0"/>
              </a:rPr>
              <a:t>Unabhängigkeit des Klosters </a:t>
            </a:r>
            <a:r>
              <a:rPr lang="de-DE" sz="1400" dirty="0" smtClean="0">
                <a:latin typeface="Georgia" panose="02040502050405020303" pitchFamily="18" charset="0"/>
              </a:rPr>
              <a:t>von</a:t>
            </a:r>
            <a:br>
              <a:rPr lang="de-DE" sz="1400" dirty="0" smtClean="0">
                <a:latin typeface="Georgia" panose="02040502050405020303" pitchFamily="18" charset="0"/>
              </a:rPr>
            </a:br>
            <a:r>
              <a:rPr lang="de-DE" sz="1400" dirty="0" smtClean="0">
                <a:latin typeface="Georgia" panose="02040502050405020303" pitchFamily="18" charset="0"/>
              </a:rPr>
              <a:t> </a:t>
            </a:r>
            <a:r>
              <a:rPr lang="de-DE" sz="1400" dirty="0">
                <a:latin typeface="Georgia" panose="02040502050405020303" pitchFamily="18" charset="0"/>
              </a:rPr>
              <a:t>äußerer weltlicher oder </a:t>
            </a:r>
            <a:r>
              <a:rPr lang="de-DE" sz="1400" dirty="0" smtClean="0">
                <a:latin typeface="Georgia" panose="02040502050405020303" pitchFamily="18" charset="0"/>
              </a:rPr>
              <a:t>geistlicher</a:t>
            </a:r>
            <a:br>
              <a:rPr lang="de-DE" sz="1400" dirty="0" smtClean="0">
                <a:latin typeface="Georgia" panose="02040502050405020303" pitchFamily="18" charset="0"/>
              </a:rPr>
            </a:br>
            <a:r>
              <a:rPr lang="de-DE" sz="1400" dirty="0" smtClean="0">
                <a:latin typeface="Georgia" panose="02040502050405020303" pitchFamily="18" charset="0"/>
              </a:rPr>
              <a:t> </a:t>
            </a:r>
            <a:r>
              <a:rPr lang="de-DE" sz="1400" dirty="0">
                <a:latin typeface="Georgia" panose="02040502050405020303" pitchFamily="18" charset="0"/>
              </a:rPr>
              <a:t>Gewalt, auch in Bezug auf die wirtschaftliche Nutzung und die freie </a:t>
            </a:r>
            <a:r>
              <a:rPr lang="de-DE" sz="1400" dirty="0" err="1">
                <a:latin typeface="Georgia" panose="02040502050405020303" pitchFamily="18" charset="0"/>
              </a:rPr>
              <a:t>Abtwahl</a:t>
            </a:r>
            <a:r>
              <a:rPr lang="de-DE" sz="1400" dirty="0">
                <a:latin typeface="Georgia" panose="02040502050405020303" pitchFamily="18" charset="0"/>
              </a:rPr>
              <a:t>. Das Kloster selbst wurde unter den direkten Schutz des Papstes gestellt. </a:t>
            </a:r>
            <a:r>
              <a:rPr lang="de-DE" sz="1400" dirty="0" smtClean="0">
                <a:latin typeface="Georgia" panose="02040502050405020303" pitchFamily="18" charset="0"/>
              </a:rPr>
              <a:t/>
            </a:r>
            <a:br>
              <a:rPr lang="de-DE" sz="1400" dirty="0" smtClean="0">
                <a:latin typeface="Georgia" panose="02040502050405020303" pitchFamily="18" charset="0"/>
              </a:rPr>
            </a:br>
            <a:r>
              <a:rPr lang="de-DE" sz="1400" dirty="0" smtClean="0">
                <a:latin typeface="Georgia" panose="02040502050405020303" pitchFamily="18" charset="0"/>
              </a:rPr>
              <a:t>Zusammen </a:t>
            </a:r>
            <a:r>
              <a:rPr lang="de-DE" sz="1400" dirty="0">
                <a:latin typeface="Georgia" panose="02040502050405020303" pitchFamily="18" charset="0"/>
              </a:rPr>
              <a:t>mit einer strengen Auslegung der </a:t>
            </a:r>
            <a:r>
              <a:rPr lang="de-DE" sz="1400" dirty="0" err="1">
                <a:latin typeface="Georgia" panose="02040502050405020303" pitchFamily="18" charset="0"/>
              </a:rPr>
              <a:t>Benediktusregel</a:t>
            </a:r>
            <a:r>
              <a:rPr lang="de-DE" sz="1400" dirty="0">
                <a:latin typeface="Georgia" panose="02040502050405020303" pitchFamily="18" charset="0"/>
              </a:rPr>
              <a:t> machten diese Neuerungen  Cluny zum Ausgangs- und Mittelpunkt der cluniazensischen Reform.</a:t>
            </a:r>
            <a:br>
              <a:rPr lang="de-DE" sz="1400" dirty="0">
                <a:latin typeface="Georgia" panose="02040502050405020303" pitchFamily="18" charset="0"/>
              </a:rPr>
            </a:br>
            <a:r>
              <a:rPr lang="de-DE" sz="1400" dirty="0">
                <a:latin typeface="Georgia" panose="02040502050405020303" pitchFamily="18" charset="0"/>
              </a:rPr>
              <a:t>Die Liturgie stand in Cluny im Vordergrund und in deren Zentrum das Memento </a:t>
            </a:r>
            <a:r>
              <a:rPr lang="de-DE" sz="1400" dirty="0" err="1">
                <a:latin typeface="Georgia" panose="02040502050405020303" pitchFamily="18" charset="0"/>
              </a:rPr>
              <a:t>mori</a:t>
            </a:r>
            <a:r>
              <a:rPr lang="de-DE" sz="1400" dirty="0">
                <a:latin typeface="Georgia" panose="02040502050405020303" pitchFamily="18" charset="0"/>
              </a:rPr>
              <a:t> mit der Warnung vor der Vanitas der Welt. Wegen des umfangreichen liturgischen Dienstes wurde die Handarbeit von den Mönchen vernachlässigt, die sich dazu </a:t>
            </a:r>
            <a:r>
              <a:rPr lang="de-DE" sz="1400" dirty="0" err="1">
                <a:latin typeface="Georgia" panose="02040502050405020303" pitchFamily="18" charset="0"/>
              </a:rPr>
              <a:t>Konversen</a:t>
            </a:r>
            <a:r>
              <a:rPr lang="de-DE" sz="1400" dirty="0">
                <a:latin typeface="Georgia" panose="02040502050405020303" pitchFamily="18" charset="0"/>
              </a:rPr>
              <a:t> ins Kloster holten. Neben der Liturgie war der Gedanke der Armenfürsorge für Cluny von besonderer Bedeutung</a:t>
            </a:r>
            <a:r>
              <a:rPr lang="de-DE" sz="1400" dirty="0" smtClean="0">
                <a:latin typeface="Georgia" panose="02040502050405020303" pitchFamily="18" charset="0"/>
              </a:rPr>
              <a:t>.</a:t>
            </a:r>
            <a:endParaRPr lang="de-DE" sz="1400" dirty="0">
              <a:latin typeface="Georgia" panose="02040502050405020303" pitchFamily="18" charset="0"/>
            </a:endParaRPr>
          </a:p>
        </p:txBody>
      </p:sp>
      <p:sp>
        <p:nvSpPr>
          <p:cNvPr id="5" name="Rectangle 2"/>
          <p:cNvSpPr>
            <a:spLocks noChangeArrowheads="1"/>
          </p:cNvSpPr>
          <p:nvPr/>
        </p:nvSpPr>
        <p:spPr bwMode="auto">
          <a:xfrm>
            <a:off x="0" y="0"/>
            <a:ext cx="77406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pic>
        <p:nvPicPr>
          <p:cNvPr id="8" name="Grafik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rot="1159204">
            <a:off x="6458839" y="248499"/>
            <a:ext cx="912115" cy="10030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993018"/>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3 Taizé 217 "/>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rot="5400000">
            <a:off x="-547350" y="1049617"/>
            <a:ext cx="4511037" cy="2999489"/>
          </a:xfrm>
          <a:prstGeom prst="rect">
            <a:avLst/>
          </a:prstGeom>
          <a:ln>
            <a:noFill/>
          </a:ln>
          <a:effectLst>
            <a:outerShdw blurRad="292100" dist="139700" dir="2700000" algn="tl" rotWithShape="0">
              <a:srgbClr val="333333">
                <a:alpha val="65000"/>
              </a:srgbClr>
            </a:outerShdw>
          </a:effectLst>
        </p:spPr>
      </p:pic>
      <p:sp>
        <p:nvSpPr>
          <p:cNvPr id="4" name="Textfeld 3"/>
          <p:cNvSpPr txBox="1"/>
          <p:nvPr/>
        </p:nvSpPr>
        <p:spPr>
          <a:xfrm>
            <a:off x="3438277" y="241038"/>
            <a:ext cx="4203690" cy="4616648"/>
          </a:xfrm>
          <a:prstGeom prst="rect">
            <a:avLst/>
          </a:prstGeom>
          <a:noFill/>
        </p:spPr>
        <p:txBody>
          <a:bodyPr wrap="square" rtlCol="0">
            <a:spAutoFit/>
          </a:bodyPr>
          <a:lstStyle/>
          <a:p>
            <a:r>
              <a:rPr lang="de-DE" sz="1400" dirty="0">
                <a:latin typeface="Georgia" panose="02040502050405020303" pitchFamily="18" charset="0"/>
              </a:rPr>
              <a:t>Im Hochmittelalter übte </a:t>
            </a:r>
            <a:r>
              <a:rPr lang="de-DE" sz="1400" b="1" dirty="0" smtClean="0">
                <a:latin typeface="Georgia" panose="02040502050405020303" pitchFamily="18" charset="0"/>
              </a:rPr>
              <a:t>Cluny</a:t>
            </a:r>
            <a:r>
              <a:rPr lang="de-DE" sz="1400" dirty="0" smtClean="0">
                <a:latin typeface="Georgia" panose="02040502050405020303" pitchFamily="18" charset="0"/>
              </a:rPr>
              <a:t/>
            </a:r>
            <a:br>
              <a:rPr lang="de-DE" sz="1400" dirty="0" smtClean="0">
                <a:latin typeface="Georgia" panose="02040502050405020303" pitchFamily="18" charset="0"/>
              </a:rPr>
            </a:br>
            <a:r>
              <a:rPr lang="de-DE" sz="1400" dirty="0" smtClean="0">
                <a:latin typeface="Georgia" panose="02040502050405020303" pitchFamily="18" charset="0"/>
              </a:rPr>
              <a:t>durch </a:t>
            </a:r>
            <a:r>
              <a:rPr lang="de-DE" sz="1400" dirty="0">
                <a:latin typeface="Georgia" panose="02040502050405020303" pitchFamily="18" charset="0"/>
              </a:rPr>
              <a:t>seine Prachtentfaltung </a:t>
            </a:r>
            <a:r>
              <a:rPr lang="de-DE" sz="1400" dirty="0" smtClean="0">
                <a:latin typeface="Georgia" panose="02040502050405020303" pitchFamily="18" charset="0"/>
              </a:rPr>
              <a:t/>
            </a:r>
            <a:br>
              <a:rPr lang="de-DE" sz="1400" dirty="0" smtClean="0">
                <a:latin typeface="Georgia" panose="02040502050405020303" pitchFamily="18" charset="0"/>
              </a:rPr>
            </a:br>
            <a:r>
              <a:rPr lang="de-DE" sz="1400" dirty="0" smtClean="0">
                <a:latin typeface="Georgia" panose="02040502050405020303" pitchFamily="18" charset="0"/>
              </a:rPr>
              <a:t>eine </a:t>
            </a:r>
            <a:r>
              <a:rPr lang="de-DE" sz="1400" dirty="0">
                <a:latin typeface="Georgia" panose="02040502050405020303" pitchFamily="18" charset="0"/>
              </a:rPr>
              <a:t>hohe Anziehung auf </a:t>
            </a:r>
            <a:r>
              <a:rPr lang="de-DE" sz="1400" dirty="0" smtClean="0">
                <a:latin typeface="Georgia" panose="02040502050405020303" pitchFamily="18" charset="0"/>
              </a:rPr>
              <a:t>Adlige</a:t>
            </a:r>
            <a:br>
              <a:rPr lang="de-DE" sz="1400" dirty="0" smtClean="0">
                <a:latin typeface="Georgia" panose="02040502050405020303" pitchFamily="18" charset="0"/>
              </a:rPr>
            </a:br>
            <a:r>
              <a:rPr lang="de-DE" sz="1400" dirty="0" smtClean="0">
                <a:latin typeface="Georgia" panose="02040502050405020303" pitchFamily="18" charset="0"/>
              </a:rPr>
              <a:t>aus</a:t>
            </a:r>
            <a:r>
              <a:rPr lang="de-DE" sz="1400" dirty="0">
                <a:latin typeface="Georgia" panose="02040502050405020303" pitchFamily="18" charset="0"/>
              </a:rPr>
              <a:t>. Nach Abt Petrus </a:t>
            </a:r>
            <a:r>
              <a:rPr lang="de-DE" sz="1400" dirty="0" smtClean="0">
                <a:latin typeface="Georgia" panose="02040502050405020303" pitchFamily="18" charset="0"/>
              </a:rPr>
              <a:t>Venerabilis,</a:t>
            </a:r>
            <a:r>
              <a:rPr lang="de-DE" sz="1400" i="1" dirty="0" smtClean="0">
                <a:latin typeface="Georgia" panose="02040502050405020303" pitchFamily="18" charset="0"/>
              </a:rPr>
              <a:t/>
            </a:r>
            <a:br>
              <a:rPr lang="de-DE" sz="1400" i="1" dirty="0" smtClean="0">
                <a:latin typeface="Georgia" panose="02040502050405020303" pitchFamily="18" charset="0"/>
              </a:rPr>
            </a:br>
            <a:r>
              <a:rPr lang="de-DE" sz="1400" dirty="0" smtClean="0">
                <a:latin typeface="Georgia" panose="02040502050405020303" pitchFamily="18" charset="0"/>
              </a:rPr>
              <a:t>in </a:t>
            </a:r>
            <a:r>
              <a:rPr lang="de-DE" sz="1400" dirty="0">
                <a:latin typeface="Georgia" panose="02040502050405020303" pitchFamily="18" charset="0"/>
              </a:rPr>
              <a:t>dessen Zeit auch die </a:t>
            </a:r>
            <a:r>
              <a:rPr lang="de-DE" sz="1400" dirty="0" smtClean="0">
                <a:latin typeface="Georgia" panose="02040502050405020303" pitchFamily="18" charset="0"/>
              </a:rPr>
              <a:t>Auseinander- </a:t>
            </a:r>
            <a:br>
              <a:rPr lang="de-DE" sz="1400" dirty="0" smtClean="0">
                <a:latin typeface="Georgia" panose="02040502050405020303" pitchFamily="18" charset="0"/>
              </a:rPr>
            </a:br>
            <a:r>
              <a:rPr lang="de-DE" sz="1400" dirty="0" err="1" smtClean="0">
                <a:latin typeface="Georgia" panose="02040502050405020303" pitchFamily="18" charset="0"/>
              </a:rPr>
              <a:t>setzung</a:t>
            </a:r>
            <a:r>
              <a:rPr lang="de-DE" sz="1400" dirty="0" smtClean="0">
                <a:latin typeface="Georgia" panose="02040502050405020303" pitchFamily="18" charset="0"/>
              </a:rPr>
              <a:t> </a:t>
            </a:r>
            <a:r>
              <a:rPr lang="de-DE" sz="1400" dirty="0">
                <a:latin typeface="Georgia" panose="02040502050405020303" pitchFamily="18" charset="0"/>
              </a:rPr>
              <a:t>mit Bernhard von Clairvaux und den Zisterziensern fällt, begann Mitte des 12. Jahrhunderts der Niedergang Clunys</a:t>
            </a:r>
            <a:r>
              <a:rPr lang="de-DE" sz="1400" dirty="0" smtClean="0">
                <a:latin typeface="Georgia" panose="02040502050405020303" pitchFamily="18" charset="0"/>
              </a:rPr>
              <a:t>.</a:t>
            </a:r>
            <a:br>
              <a:rPr lang="de-DE" sz="1400" dirty="0" smtClean="0">
                <a:latin typeface="Georgia" panose="02040502050405020303" pitchFamily="18" charset="0"/>
              </a:rPr>
            </a:br>
            <a:r>
              <a:rPr lang="de-DE" sz="1400" dirty="0" smtClean="0">
                <a:latin typeface="Georgia" panose="02040502050405020303" pitchFamily="18" charset="0"/>
              </a:rPr>
              <a:t>Ab </a:t>
            </a:r>
            <a:r>
              <a:rPr lang="de-DE" sz="1400" dirty="0">
                <a:latin typeface="Georgia" panose="02040502050405020303" pitchFamily="18" charset="0"/>
              </a:rPr>
              <a:t>der Mitte des 13. Jahrhunderts geriet die Abtei unter den Einfluss der französischen Könige, die dann die Äbte einsetzten, die diesen Titel </a:t>
            </a:r>
            <a:r>
              <a:rPr lang="de-DE" sz="1400" dirty="0" smtClean="0">
                <a:latin typeface="Georgia" panose="02040502050405020303" pitchFamily="18" charset="0"/>
              </a:rPr>
              <a:t>teils ohne innere Überzeugung als </a:t>
            </a:r>
            <a:r>
              <a:rPr lang="de-DE" sz="1400" dirty="0">
                <a:latin typeface="Georgia" panose="02040502050405020303" pitchFamily="18" charset="0"/>
              </a:rPr>
              <a:t>Gunstbeweis des Königs erhielten. </a:t>
            </a:r>
            <a:r>
              <a:rPr lang="de-DE" sz="1400" dirty="0" smtClean="0">
                <a:latin typeface="Georgia" panose="02040502050405020303" pitchFamily="18" charset="0"/>
              </a:rPr>
              <a:t/>
            </a:r>
            <a:br>
              <a:rPr lang="de-DE" sz="1400" dirty="0" smtClean="0">
                <a:latin typeface="Georgia" panose="02040502050405020303" pitchFamily="18" charset="0"/>
              </a:rPr>
            </a:br>
            <a:r>
              <a:rPr lang="de-DE" sz="1400" dirty="0" smtClean="0">
                <a:latin typeface="Georgia" panose="02040502050405020303" pitchFamily="18" charset="0"/>
              </a:rPr>
              <a:t>Im 17</a:t>
            </a:r>
            <a:r>
              <a:rPr lang="de-DE" sz="1400" dirty="0">
                <a:latin typeface="Georgia" panose="02040502050405020303" pitchFamily="18" charset="0"/>
              </a:rPr>
              <a:t>. Jahrhundert, zur Zeit einer zweiten Blüte der Abtei, wurden weite Teile der romanischen und gotischen </a:t>
            </a:r>
            <a:r>
              <a:rPr lang="de-DE" sz="1400" dirty="0" err="1">
                <a:latin typeface="Georgia" panose="02040502050405020303" pitchFamily="18" charset="0"/>
              </a:rPr>
              <a:t>Konventgebäude</a:t>
            </a:r>
            <a:r>
              <a:rPr lang="de-DE" sz="1400" dirty="0">
                <a:latin typeface="Georgia" panose="02040502050405020303" pitchFamily="18" charset="0"/>
              </a:rPr>
              <a:t> durch barocke Neubauten ersetzt. </a:t>
            </a:r>
            <a:r>
              <a:rPr lang="de-DE" sz="1400" dirty="0" smtClean="0">
                <a:latin typeface="Georgia" panose="02040502050405020303" pitchFamily="18" charset="0"/>
              </a:rPr>
              <a:t/>
            </a:r>
            <a:br>
              <a:rPr lang="de-DE" sz="1400" dirty="0" smtClean="0">
                <a:latin typeface="Georgia" panose="02040502050405020303" pitchFamily="18" charset="0"/>
              </a:rPr>
            </a:br>
            <a:r>
              <a:rPr lang="de-DE" sz="1400" dirty="0" smtClean="0">
                <a:latin typeface="Georgia" panose="02040502050405020303" pitchFamily="18" charset="0"/>
              </a:rPr>
              <a:t>In </a:t>
            </a:r>
            <a:r>
              <a:rPr lang="de-DE" sz="1400" dirty="0">
                <a:latin typeface="Georgia" panose="02040502050405020303" pitchFamily="18" charset="0"/>
              </a:rPr>
              <a:t>der Folge der französischen Revolution wurde das Kloster </a:t>
            </a:r>
            <a:r>
              <a:rPr lang="de-DE" sz="1400" dirty="0" smtClean="0">
                <a:latin typeface="Georgia" panose="02040502050405020303" pitchFamily="18" charset="0"/>
              </a:rPr>
              <a:t>dann säkularisiert</a:t>
            </a:r>
            <a:r>
              <a:rPr lang="de-DE" sz="1400" dirty="0">
                <a:latin typeface="Georgia" panose="02040502050405020303" pitchFamily="18" charset="0"/>
              </a:rPr>
              <a:t>, zu Zeiten </a:t>
            </a:r>
            <a:r>
              <a:rPr lang="de-DE" sz="1400" dirty="0" err="1">
                <a:latin typeface="Georgia" panose="02040502050405020303" pitchFamily="18" charset="0"/>
              </a:rPr>
              <a:t>Napoléon</a:t>
            </a:r>
            <a:r>
              <a:rPr lang="de-DE" sz="1400" dirty="0">
                <a:latin typeface="Georgia" panose="02040502050405020303" pitchFamily="18" charset="0"/>
              </a:rPr>
              <a:t> Bonaparte wurden 1810 große Teile der </a:t>
            </a:r>
            <a:r>
              <a:rPr lang="de-DE" sz="1400" dirty="0" smtClean="0">
                <a:latin typeface="Georgia" panose="02040502050405020303" pitchFamily="18" charset="0"/>
              </a:rPr>
              <a:t>Kloster- </a:t>
            </a:r>
            <a:r>
              <a:rPr lang="de-DE" sz="1400" dirty="0" err="1" smtClean="0">
                <a:latin typeface="Georgia" panose="02040502050405020303" pitchFamily="18" charset="0"/>
              </a:rPr>
              <a:t>kirche</a:t>
            </a:r>
            <a:r>
              <a:rPr lang="de-DE" sz="1400" dirty="0" smtClean="0">
                <a:latin typeface="Georgia" panose="02040502050405020303" pitchFamily="18" charset="0"/>
              </a:rPr>
              <a:t> </a:t>
            </a:r>
            <a:r>
              <a:rPr lang="de-DE" sz="1400" dirty="0">
                <a:latin typeface="Georgia" panose="02040502050405020303" pitchFamily="18" charset="0"/>
              </a:rPr>
              <a:t>abgerissen und als Steinbruch </a:t>
            </a:r>
            <a:r>
              <a:rPr lang="de-DE" sz="1400" dirty="0" smtClean="0">
                <a:latin typeface="Georgia" panose="02040502050405020303" pitchFamily="18" charset="0"/>
              </a:rPr>
              <a:t>genutzt.</a:t>
            </a:r>
            <a:endParaRPr lang="de-DE" sz="1400" dirty="0">
              <a:latin typeface="Georgia" panose="02040502050405020303" pitchFamily="18" charset="0"/>
            </a:endParaRPr>
          </a:p>
        </p:txBody>
      </p:sp>
      <p:sp>
        <p:nvSpPr>
          <p:cNvPr id="5" name="Rectangle 2"/>
          <p:cNvSpPr>
            <a:spLocks noChangeArrowheads="1"/>
          </p:cNvSpPr>
          <p:nvPr/>
        </p:nvSpPr>
        <p:spPr bwMode="auto">
          <a:xfrm>
            <a:off x="0" y="0"/>
            <a:ext cx="77406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pic>
        <p:nvPicPr>
          <p:cNvPr id="2049" name="Grafik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rot="1159204">
            <a:off x="6314823" y="233688"/>
            <a:ext cx="912115" cy="10030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3385298"/>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3 Taizé 220 "/>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5160" y="6534"/>
            <a:ext cx="7735490" cy="5143500"/>
          </a:xfrm>
          <a:prstGeom prst="rect">
            <a:avLst/>
          </a:prstGeom>
        </p:spPr>
      </p:pic>
      <p:sp>
        <p:nvSpPr>
          <p:cNvPr id="3" name="Textfeld 2"/>
          <p:cNvSpPr txBox="1"/>
          <p:nvPr/>
        </p:nvSpPr>
        <p:spPr>
          <a:xfrm>
            <a:off x="269925" y="3510235"/>
            <a:ext cx="2808312" cy="1015663"/>
          </a:xfrm>
          <a:prstGeom prst="rect">
            <a:avLst/>
          </a:prstGeom>
          <a:solidFill>
            <a:schemeClr val="accent1">
              <a:lumMod val="20000"/>
              <a:lumOff val="80000"/>
              <a:alpha val="95000"/>
            </a:schemeClr>
          </a:solidFill>
        </p:spPr>
        <p:txBody>
          <a:bodyPr wrap="square" rtlCol="0">
            <a:spAutoFit/>
          </a:bodyPr>
          <a:lstStyle/>
          <a:p>
            <a:r>
              <a:rPr lang="de-DE" sz="2000" dirty="0" smtClean="0">
                <a:latin typeface="Georgia" panose="02040502050405020303" pitchFamily="18" charset="0"/>
              </a:rPr>
              <a:t>Das Modell der  ursprünglich riesigen  Klosteranlage</a:t>
            </a:r>
            <a:endParaRPr lang="de-DE" sz="2000" dirty="0">
              <a:latin typeface="Georgia" panose="02040502050405020303" pitchFamily="18" charset="0"/>
            </a:endParaRPr>
          </a:p>
        </p:txBody>
      </p:sp>
    </p:spTree>
    <p:extLst>
      <p:ext uri="{BB962C8B-B14F-4D97-AF65-F5344CB8AC3E}">
        <p14:creationId xmlns:p14="http://schemas.microsoft.com/office/powerpoint/2010/main" val="135842556"/>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3 Taizé 218 "/>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1985" y="2381"/>
            <a:ext cx="7735490" cy="5143500"/>
          </a:xfrm>
          <a:prstGeom prst="rect">
            <a:avLst/>
          </a:prstGeom>
        </p:spPr>
      </p:pic>
    </p:spTree>
    <p:extLst>
      <p:ext uri="{BB962C8B-B14F-4D97-AF65-F5344CB8AC3E}">
        <p14:creationId xmlns:p14="http://schemas.microsoft.com/office/powerpoint/2010/main" val="316379450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3 Taizé 019 "/>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23019" y="2381"/>
            <a:ext cx="7786688" cy="5143500"/>
          </a:xfrm>
          <a:prstGeom prst="rect">
            <a:avLst/>
          </a:prstGeom>
        </p:spPr>
      </p:pic>
    </p:spTree>
    <p:extLst>
      <p:ext uri="{BB962C8B-B14F-4D97-AF65-F5344CB8AC3E}">
        <p14:creationId xmlns:p14="http://schemas.microsoft.com/office/powerpoint/2010/main" val="2729304888"/>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3 Taizé 231 "/>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1985" y="2381"/>
            <a:ext cx="7735490" cy="5143500"/>
          </a:xfrm>
          <a:prstGeom prst="rect">
            <a:avLst/>
          </a:prstGeom>
        </p:spPr>
      </p:pic>
    </p:spTree>
    <p:extLst>
      <p:ext uri="{BB962C8B-B14F-4D97-AF65-F5344CB8AC3E}">
        <p14:creationId xmlns:p14="http://schemas.microsoft.com/office/powerpoint/2010/main" val="392311650"/>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3 Taizé 236 "/>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rot="5400000">
            <a:off x="-188262" y="1016093"/>
            <a:ext cx="4454005" cy="2961568"/>
          </a:xfrm>
          <a:prstGeom prst="rect">
            <a:avLst/>
          </a:prstGeom>
          <a:ln>
            <a:noFill/>
          </a:ln>
          <a:effectLst>
            <a:outerShdw blurRad="292100" dist="139700" dir="2700000" algn="tl" rotWithShape="0">
              <a:srgbClr val="333333">
                <a:alpha val="65000"/>
              </a:srgbClr>
            </a:outerShdw>
          </a:effectLst>
        </p:spPr>
      </p:pic>
      <p:pic>
        <p:nvPicPr>
          <p:cNvPr id="3" name="Grafik 2" descr="2013 Taizé 237 "/>
          <p:cNvPicPr>
            <a:picLocks noGrp="1" noChangeAspect="1"/>
          </p:cNvPicPr>
          <p:nvPr isPhoto="1"/>
        </p:nvPicPr>
        <p:blipFill rotWithShape="1">
          <a:blip r:embed="rId3" cstate="email">
            <a:lum/>
            <a:extLst>
              <a:ext uri="{28A0092B-C50C-407E-A947-70E740481C1C}">
                <a14:useLocalDpi xmlns:a14="http://schemas.microsoft.com/office/drawing/2010/main"/>
              </a:ext>
            </a:extLst>
          </a:blip>
          <a:srcRect/>
          <a:stretch/>
        </p:blipFill>
        <p:spPr>
          <a:xfrm rot="5400000">
            <a:off x="3245306" y="966901"/>
            <a:ext cx="4418389" cy="302433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0907196"/>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3 Taizé 221 "/>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1985" y="2381"/>
            <a:ext cx="7735490" cy="5143500"/>
          </a:xfrm>
          <a:prstGeom prst="rect">
            <a:avLst/>
          </a:prstGeom>
        </p:spPr>
      </p:pic>
    </p:spTree>
    <p:extLst>
      <p:ext uri="{BB962C8B-B14F-4D97-AF65-F5344CB8AC3E}">
        <p14:creationId xmlns:p14="http://schemas.microsoft.com/office/powerpoint/2010/main" val="394626612"/>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3 Taizé 222 "/>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rot="5400000">
            <a:off x="-257942" y="1099730"/>
            <a:ext cx="4440109" cy="2952328"/>
          </a:xfrm>
          <a:prstGeom prst="rect">
            <a:avLst/>
          </a:prstGeom>
        </p:spPr>
      </p:pic>
      <p:pic>
        <p:nvPicPr>
          <p:cNvPr id="4" name="Grafik 3" descr="2013 Taizé 223 "/>
          <p:cNvPicPr>
            <a:picLocks noGrp="1" noChangeAspect="1"/>
          </p:cNvPicPr>
          <p:nvPr isPhoto="1"/>
        </p:nvPicPr>
        <p:blipFill>
          <a:blip r:embed="rId3" cstate="email">
            <a:lum/>
            <a:extLst>
              <a:ext uri="{28A0092B-C50C-407E-A947-70E740481C1C}">
                <a14:useLocalDpi xmlns:a14="http://schemas.microsoft.com/office/drawing/2010/main"/>
              </a:ext>
            </a:extLst>
          </a:blip>
          <a:stretch>
            <a:fillRect/>
          </a:stretch>
        </p:blipFill>
        <p:spPr>
          <a:xfrm rot="5400000">
            <a:off x="3273220" y="1113494"/>
            <a:ext cx="4423576" cy="2941334"/>
          </a:xfrm>
          <a:prstGeom prst="rect">
            <a:avLst/>
          </a:prstGeom>
        </p:spPr>
      </p:pic>
    </p:spTree>
    <p:extLst>
      <p:ext uri="{BB962C8B-B14F-4D97-AF65-F5344CB8AC3E}">
        <p14:creationId xmlns:p14="http://schemas.microsoft.com/office/powerpoint/2010/main" val="2692594660"/>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3 Taizé 234 "/>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1985" y="2381"/>
            <a:ext cx="7735490" cy="5143500"/>
          </a:xfrm>
          <a:prstGeom prst="rect">
            <a:avLst/>
          </a:prstGeom>
        </p:spPr>
      </p:pic>
    </p:spTree>
    <p:extLst>
      <p:ext uri="{BB962C8B-B14F-4D97-AF65-F5344CB8AC3E}">
        <p14:creationId xmlns:p14="http://schemas.microsoft.com/office/powerpoint/2010/main" val="2176282448"/>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3 Taizé 233 "/>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1985" y="2381"/>
            <a:ext cx="7735490" cy="5143500"/>
          </a:xfrm>
          <a:prstGeom prst="rect">
            <a:avLst/>
          </a:prstGeom>
        </p:spPr>
      </p:pic>
    </p:spTree>
    <p:extLst>
      <p:ext uri="{BB962C8B-B14F-4D97-AF65-F5344CB8AC3E}">
        <p14:creationId xmlns:p14="http://schemas.microsoft.com/office/powerpoint/2010/main" val="1501269274"/>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3 Taizé 232 "/>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rot="5400000">
            <a:off x="1649987" y="978045"/>
            <a:ext cx="4656700" cy="309634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51319604"/>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3 Taizé 238 "/>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1985" y="2381"/>
            <a:ext cx="7735490" cy="5143500"/>
          </a:xfrm>
          <a:prstGeom prst="rect">
            <a:avLst/>
          </a:prstGeom>
        </p:spPr>
      </p:pic>
    </p:spTree>
    <p:extLst>
      <p:ext uri="{BB962C8B-B14F-4D97-AF65-F5344CB8AC3E}">
        <p14:creationId xmlns:p14="http://schemas.microsoft.com/office/powerpoint/2010/main" val="4076667915"/>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3 Taizé 239 "/>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1985" y="2381"/>
            <a:ext cx="7735490" cy="5143500"/>
          </a:xfrm>
          <a:prstGeom prst="rect">
            <a:avLst/>
          </a:prstGeom>
        </p:spPr>
      </p:pic>
      <p:sp>
        <p:nvSpPr>
          <p:cNvPr id="3" name="Textfeld 2"/>
          <p:cNvSpPr txBox="1"/>
          <p:nvPr/>
        </p:nvSpPr>
        <p:spPr>
          <a:xfrm>
            <a:off x="4950445" y="4086299"/>
            <a:ext cx="2448273" cy="646331"/>
          </a:xfrm>
          <a:prstGeom prst="rect">
            <a:avLst/>
          </a:prstGeom>
          <a:noFill/>
        </p:spPr>
        <p:txBody>
          <a:bodyPr wrap="square" rtlCol="0">
            <a:spAutoFit/>
          </a:bodyPr>
          <a:lstStyle/>
          <a:p>
            <a:r>
              <a:rPr lang="de-DE" sz="1800" dirty="0" smtClean="0">
                <a:latin typeface="Georgia" panose="02040502050405020303" pitchFamily="18" charset="0"/>
              </a:rPr>
              <a:t>… das Dorf Cluny und die Rest der Abtei ….</a:t>
            </a:r>
            <a:endParaRPr lang="de-DE" sz="1800" dirty="0">
              <a:latin typeface="Georgia" panose="02040502050405020303" pitchFamily="18" charset="0"/>
            </a:endParaRPr>
          </a:p>
        </p:txBody>
      </p:sp>
    </p:spTree>
    <p:extLst>
      <p:ext uri="{BB962C8B-B14F-4D97-AF65-F5344CB8AC3E}">
        <p14:creationId xmlns:p14="http://schemas.microsoft.com/office/powerpoint/2010/main" val="770910016"/>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3 Taizé 240 "/>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rot="5400000">
            <a:off x="670480" y="949440"/>
            <a:ext cx="4915759" cy="3268597"/>
          </a:xfrm>
          <a:prstGeom prst="rect">
            <a:avLst/>
          </a:prstGeom>
          <a:ln>
            <a:noFill/>
          </a:ln>
          <a:effectLst>
            <a:outerShdw blurRad="292100" dist="139700" dir="2700000" algn="tl" rotWithShape="0">
              <a:srgbClr val="333333">
                <a:alpha val="65000"/>
              </a:srgbClr>
            </a:outerShdw>
          </a:effectLst>
        </p:spPr>
      </p:pic>
      <p:pic>
        <p:nvPicPr>
          <p:cNvPr id="3" name="Grafik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182223">
            <a:off x="5743797" y="523670"/>
            <a:ext cx="1332984" cy="1466282"/>
          </a:xfrm>
          <a:prstGeom prst="rect">
            <a:avLst/>
          </a:prstGeom>
        </p:spPr>
      </p:pic>
      <p:sp>
        <p:nvSpPr>
          <p:cNvPr id="4" name="Textfeld 3"/>
          <p:cNvSpPr txBox="1"/>
          <p:nvPr/>
        </p:nvSpPr>
        <p:spPr>
          <a:xfrm>
            <a:off x="5036631" y="4302323"/>
            <a:ext cx="979755" cy="461665"/>
          </a:xfrm>
          <a:prstGeom prst="rect">
            <a:avLst/>
          </a:prstGeom>
          <a:noFill/>
        </p:spPr>
        <p:txBody>
          <a:bodyPr wrap="none" rtlCol="0">
            <a:spAutoFit/>
          </a:bodyPr>
          <a:lstStyle/>
          <a:p>
            <a:r>
              <a:rPr lang="de-DE" sz="2400" dirty="0" smtClean="0">
                <a:latin typeface="Georgia" panose="02040502050405020303" pitchFamily="18" charset="0"/>
              </a:rPr>
              <a:t>Cluny</a:t>
            </a:r>
            <a:endParaRPr lang="de-DE" sz="2400" dirty="0">
              <a:latin typeface="Georgia" panose="02040502050405020303" pitchFamily="18" charset="0"/>
            </a:endParaRPr>
          </a:p>
        </p:txBody>
      </p:sp>
    </p:spTree>
    <p:extLst>
      <p:ext uri="{BB962C8B-B14F-4D97-AF65-F5344CB8AC3E}">
        <p14:creationId xmlns:p14="http://schemas.microsoft.com/office/powerpoint/2010/main" val="23348313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3 Taizé 020 "/>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1985" y="2381"/>
            <a:ext cx="7735490" cy="5143500"/>
          </a:xfrm>
          <a:prstGeom prst="rect">
            <a:avLst/>
          </a:prstGeom>
        </p:spPr>
      </p:pic>
    </p:spTree>
    <p:extLst>
      <p:ext uri="{BB962C8B-B14F-4D97-AF65-F5344CB8AC3E}">
        <p14:creationId xmlns:p14="http://schemas.microsoft.com/office/powerpoint/2010/main" val="2236456583"/>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3 Taizé 242 "/>
          <p:cNvPicPr>
            <a:picLocks noGrp="1" noChangeAspect="1"/>
          </p:cNvPicPr>
          <p:nvPr isPhoto="1"/>
        </p:nvPicPr>
        <p:blipFill rotWithShape="1">
          <a:blip r:embed="rId2" cstate="email">
            <a:lum/>
            <a:extLst>
              <a:ext uri="{28A0092B-C50C-407E-A947-70E740481C1C}">
                <a14:useLocalDpi xmlns:a14="http://schemas.microsoft.com/office/drawing/2010/main"/>
              </a:ext>
            </a:extLst>
          </a:blip>
          <a:srcRect/>
          <a:stretch/>
        </p:blipFill>
        <p:spPr>
          <a:xfrm rot="21257846">
            <a:off x="248408" y="518031"/>
            <a:ext cx="3677431" cy="2648790"/>
          </a:xfrm>
          <a:prstGeom prst="rect">
            <a:avLst/>
          </a:prstGeom>
          <a:solidFill>
            <a:srgbClr val="FFFFFF">
              <a:shade val="85000"/>
            </a:srgbClr>
          </a:solidFill>
          <a:ln w="57150" cap="sq">
            <a:solidFill>
              <a:schemeClr val="bg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Grafik 2" descr="2013 Taizé 241 "/>
          <p:cNvPicPr>
            <a:picLocks noGrp="1" noChangeAspect="1"/>
          </p:cNvPicPr>
          <p:nvPr isPhoto="1"/>
        </p:nvPicPr>
        <p:blipFill>
          <a:blip r:embed="rId3" cstate="email">
            <a:lum/>
            <a:extLst>
              <a:ext uri="{28A0092B-C50C-407E-A947-70E740481C1C}">
                <a14:useLocalDpi xmlns:a14="http://schemas.microsoft.com/office/drawing/2010/main"/>
              </a:ext>
            </a:extLst>
          </a:blip>
          <a:stretch>
            <a:fillRect/>
          </a:stretch>
        </p:blipFill>
        <p:spPr>
          <a:xfrm rot="380354">
            <a:off x="4070922" y="374877"/>
            <a:ext cx="3353213" cy="2514910"/>
          </a:xfrm>
          <a:prstGeom prst="rect">
            <a:avLst/>
          </a:prstGeom>
          <a:ln w="57150">
            <a:solidFill>
              <a:schemeClr val="bg1"/>
            </a:solidFill>
          </a:ln>
        </p:spPr>
      </p:pic>
      <p:sp>
        <p:nvSpPr>
          <p:cNvPr id="4" name="Textfeld 3"/>
          <p:cNvSpPr txBox="1"/>
          <p:nvPr/>
        </p:nvSpPr>
        <p:spPr>
          <a:xfrm>
            <a:off x="53902" y="3586563"/>
            <a:ext cx="3420380" cy="1169551"/>
          </a:xfrm>
          <a:prstGeom prst="rect">
            <a:avLst/>
          </a:prstGeom>
          <a:noFill/>
        </p:spPr>
        <p:txBody>
          <a:bodyPr wrap="square" rtlCol="0">
            <a:spAutoFit/>
          </a:bodyPr>
          <a:lstStyle/>
          <a:p>
            <a:r>
              <a:rPr lang="de-DE" sz="1400" dirty="0" smtClean="0">
                <a:latin typeface="Georgia" panose="02040502050405020303" pitchFamily="18" charset="0"/>
              </a:rPr>
              <a:t>In </a:t>
            </a:r>
            <a:r>
              <a:rPr lang="de-DE" sz="1400" dirty="0" err="1" smtClean="0">
                <a:latin typeface="Georgia" panose="02040502050405020303" pitchFamily="18" charset="0"/>
              </a:rPr>
              <a:t>Taizé</a:t>
            </a:r>
            <a:r>
              <a:rPr lang="de-DE" sz="1400" dirty="0" smtClean="0">
                <a:latin typeface="Georgia" panose="02040502050405020303" pitchFamily="18" charset="0"/>
              </a:rPr>
              <a:t>: morgens Vorträge des kanadischen Paters Emile auf englisch – mit deutscher Übersetzung und nachmittags dann Gespräch in unserer französischen Gruppe über die Vorträge</a:t>
            </a:r>
            <a:endParaRPr lang="de-DE" sz="1400" dirty="0">
              <a:latin typeface="Georgia" panose="02040502050405020303" pitchFamily="18" charset="0"/>
            </a:endParaRPr>
          </a:p>
        </p:txBody>
      </p:sp>
      <p:pic>
        <p:nvPicPr>
          <p:cNvPr id="5" name="Grafik 4" descr="2013 Taizé 243 "/>
          <p:cNvPicPr>
            <a:picLocks noGrp="1" noChangeAspect="1"/>
          </p:cNvPicPr>
          <p:nvPr isPhoto="1"/>
        </p:nvPicPr>
        <p:blipFill rotWithShape="1">
          <a:blip r:embed="rId4" cstate="email">
            <a:lum/>
            <a:extLst>
              <a:ext uri="{28A0092B-C50C-407E-A947-70E740481C1C}">
                <a14:useLocalDpi xmlns:a14="http://schemas.microsoft.com/office/drawing/2010/main"/>
              </a:ext>
            </a:extLst>
          </a:blip>
          <a:srcRect/>
          <a:stretch/>
        </p:blipFill>
        <p:spPr>
          <a:xfrm rot="5070549">
            <a:off x="4150934" y="2323615"/>
            <a:ext cx="2111973" cy="2916534"/>
          </a:xfrm>
          <a:prstGeom prst="rect">
            <a:avLst/>
          </a:prstGeom>
          <a:ln w="38100">
            <a:solidFill>
              <a:schemeClr val="bg1"/>
            </a:solidFill>
          </a:ln>
        </p:spPr>
      </p:pic>
    </p:spTree>
    <p:extLst>
      <p:ext uri="{BB962C8B-B14F-4D97-AF65-F5344CB8AC3E}">
        <p14:creationId xmlns:p14="http://schemas.microsoft.com/office/powerpoint/2010/main" val="3924447585"/>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3 Taizé 206 "/>
          <p:cNvPicPr>
            <a:picLocks noGrp="1" noChangeAspect="1"/>
          </p:cNvPicPr>
          <p:nvPr isPhoto="1"/>
        </p:nvPicPr>
        <p:blipFill rotWithShape="1">
          <a:blip r:embed="rId2" cstate="email">
            <a:lum/>
            <a:extLst>
              <a:ext uri="{28A0092B-C50C-407E-A947-70E740481C1C}">
                <a14:useLocalDpi xmlns:a14="http://schemas.microsoft.com/office/drawing/2010/main"/>
              </a:ext>
            </a:extLst>
          </a:blip>
          <a:srcRect/>
          <a:stretch/>
        </p:blipFill>
        <p:spPr>
          <a:xfrm>
            <a:off x="-1" y="2764"/>
            <a:ext cx="7740651" cy="5142404"/>
          </a:xfrm>
          <a:prstGeom prst="rect">
            <a:avLst/>
          </a:prstGeom>
        </p:spPr>
      </p:pic>
    </p:spTree>
    <p:extLst>
      <p:ext uri="{BB962C8B-B14F-4D97-AF65-F5344CB8AC3E}">
        <p14:creationId xmlns:p14="http://schemas.microsoft.com/office/powerpoint/2010/main" val="3603304400"/>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3 Taizé 209 "/>
          <p:cNvPicPr>
            <a:picLocks noGrp="1" noChangeAspect="1"/>
          </p:cNvPicPr>
          <p:nvPr isPhoto="1"/>
        </p:nvPicPr>
        <p:blipFill rotWithShape="1">
          <a:blip r:embed="rId2" cstate="email">
            <a:lum/>
            <a:extLst>
              <a:ext uri="{28A0092B-C50C-407E-A947-70E740481C1C}">
                <a14:useLocalDpi xmlns:a14="http://schemas.microsoft.com/office/drawing/2010/main"/>
              </a:ext>
            </a:extLst>
          </a:blip>
          <a:srcRect/>
          <a:stretch/>
        </p:blipFill>
        <p:spPr>
          <a:xfrm>
            <a:off x="-1" y="1"/>
            <a:ext cx="7723583" cy="5153842"/>
          </a:xfrm>
          <a:prstGeom prst="rect">
            <a:avLst/>
          </a:prstGeom>
        </p:spPr>
      </p:pic>
    </p:spTree>
    <p:extLst>
      <p:ext uri="{BB962C8B-B14F-4D97-AF65-F5344CB8AC3E}">
        <p14:creationId xmlns:p14="http://schemas.microsoft.com/office/powerpoint/2010/main" val="1789306732"/>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3 Taizé 211 "/>
          <p:cNvPicPr>
            <a:picLocks noGrp="1" noChangeAspect="1"/>
          </p:cNvPicPr>
          <p:nvPr isPhoto="1"/>
        </p:nvPicPr>
        <p:blipFill rotWithShape="1">
          <a:blip r:embed="rId2" cstate="email">
            <a:lum/>
            <a:extLst>
              <a:ext uri="{28A0092B-C50C-407E-A947-70E740481C1C}">
                <a14:useLocalDpi xmlns:a14="http://schemas.microsoft.com/office/drawing/2010/main"/>
              </a:ext>
            </a:extLst>
          </a:blip>
          <a:srcRect/>
          <a:stretch/>
        </p:blipFill>
        <p:spPr>
          <a:xfrm>
            <a:off x="-1" y="-18157"/>
            <a:ext cx="7741701" cy="5092030"/>
          </a:xfrm>
          <a:prstGeom prst="rect">
            <a:avLst/>
          </a:prstGeom>
        </p:spPr>
      </p:pic>
    </p:spTree>
    <p:extLst>
      <p:ext uri="{BB962C8B-B14F-4D97-AF65-F5344CB8AC3E}">
        <p14:creationId xmlns:p14="http://schemas.microsoft.com/office/powerpoint/2010/main" val="2802211015"/>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3 Taizé 247 "/>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rot="5400000">
            <a:off x="2474756" y="766250"/>
            <a:ext cx="4553722" cy="3415292"/>
          </a:xfrm>
          <a:prstGeom prst="rect">
            <a:avLst/>
          </a:prstGeom>
          <a:ln>
            <a:noFill/>
          </a:ln>
          <a:effectLst>
            <a:outerShdw blurRad="292100" dist="139700" dir="2700000" algn="tl" rotWithShape="0">
              <a:srgbClr val="333333">
                <a:alpha val="65000"/>
              </a:srgbClr>
            </a:outerShdw>
          </a:effectLst>
        </p:spPr>
      </p:pic>
      <p:sp>
        <p:nvSpPr>
          <p:cNvPr id="3" name="Textfeld 2"/>
          <p:cNvSpPr txBox="1"/>
          <p:nvPr/>
        </p:nvSpPr>
        <p:spPr>
          <a:xfrm>
            <a:off x="701973" y="3870275"/>
            <a:ext cx="1800200" cy="646331"/>
          </a:xfrm>
          <a:prstGeom prst="rect">
            <a:avLst/>
          </a:prstGeom>
          <a:noFill/>
        </p:spPr>
        <p:txBody>
          <a:bodyPr wrap="square" rtlCol="0">
            <a:spAutoFit/>
          </a:bodyPr>
          <a:lstStyle/>
          <a:p>
            <a:r>
              <a:rPr lang="de-DE" sz="1800" dirty="0" smtClean="0">
                <a:latin typeface="Georgia" panose="02040502050405020303" pitchFamily="18" charset="0"/>
              </a:rPr>
              <a:t>Spaziergang im Dorf </a:t>
            </a:r>
            <a:r>
              <a:rPr lang="de-DE" sz="1800" dirty="0" err="1" smtClean="0">
                <a:latin typeface="Georgia" panose="02040502050405020303" pitchFamily="18" charset="0"/>
              </a:rPr>
              <a:t>Taizé</a:t>
            </a:r>
            <a:endParaRPr lang="de-DE" sz="1800" dirty="0">
              <a:latin typeface="Georgia" panose="02040502050405020303" pitchFamily="18" charset="0"/>
            </a:endParaRPr>
          </a:p>
        </p:txBody>
      </p:sp>
    </p:spTree>
    <p:extLst>
      <p:ext uri="{BB962C8B-B14F-4D97-AF65-F5344CB8AC3E}">
        <p14:creationId xmlns:p14="http://schemas.microsoft.com/office/powerpoint/2010/main" val="1179537988"/>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3 Taizé 246 "/>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1985" y="2381"/>
            <a:ext cx="7735490" cy="5143500"/>
          </a:xfrm>
          <a:prstGeom prst="rect">
            <a:avLst/>
          </a:prstGeom>
        </p:spPr>
      </p:pic>
    </p:spTree>
    <p:extLst>
      <p:ext uri="{BB962C8B-B14F-4D97-AF65-F5344CB8AC3E}">
        <p14:creationId xmlns:p14="http://schemas.microsoft.com/office/powerpoint/2010/main" val="3278402706"/>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3 Taizé 251 "/>
          <p:cNvPicPr>
            <a:picLocks noGrp="1" noChangeAspect="1"/>
          </p:cNvPicPr>
          <p:nvPr isPhoto="1"/>
        </p:nvPicPr>
        <p:blipFill rotWithShape="1">
          <a:blip r:embed="rId2" cstate="email">
            <a:lum/>
            <a:extLst>
              <a:ext uri="{28A0092B-C50C-407E-A947-70E740481C1C}">
                <a14:useLocalDpi xmlns:a14="http://schemas.microsoft.com/office/drawing/2010/main"/>
              </a:ext>
            </a:extLst>
          </a:blip>
          <a:srcRect/>
          <a:stretch/>
        </p:blipFill>
        <p:spPr>
          <a:xfrm>
            <a:off x="15394" y="-17218"/>
            <a:ext cx="7725255" cy="5165482"/>
          </a:xfrm>
          <a:prstGeom prst="rect">
            <a:avLst/>
          </a:prstGeom>
        </p:spPr>
      </p:pic>
    </p:spTree>
    <p:extLst>
      <p:ext uri="{BB962C8B-B14F-4D97-AF65-F5344CB8AC3E}">
        <p14:creationId xmlns:p14="http://schemas.microsoft.com/office/powerpoint/2010/main" val="624087268"/>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3 Taizé 252"/>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125909" y="1349995"/>
            <a:ext cx="7383445" cy="16372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22074151"/>
      </p:ext>
    </p:extLst>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3 Taizé 253 "/>
          <p:cNvPicPr>
            <a:picLocks noGrp="1" noChangeAspect="1"/>
          </p:cNvPicPr>
          <p:nvPr isPhoto="1"/>
        </p:nvPicPr>
        <p:blipFill rotWithShape="1">
          <a:blip r:embed="rId2" cstate="email">
            <a:lum/>
            <a:extLst>
              <a:ext uri="{28A0092B-C50C-407E-A947-70E740481C1C}">
                <a14:useLocalDpi xmlns:a14="http://schemas.microsoft.com/office/drawing/2010/main"/>
              </a:ext>
            </a:extLst>
          </a:blip>
          <a:srcRect/>
          <a:stretch/>
        </p:blipFill>
        <p:spPr>
          <a:xfrm>
            <a:off x="-1" y="-29095"/>
            <a:ext cx="7740651" cy="5196989"/>
          </a:xfrm>
          <a:prstGeom prst="rect">
            <a:avLst/>
          </a:prstGeom>
        </p:spPr>
      </p:pic>
      <p:sp>
        <p:nvSpPr>
          <p:cNvPr id="3" name="Textfeld 2"/>
          <p:cNvSpPr txBox="1"/>
          <p:nvPr/>
        </p:nvSpPr>
        <p:spPr>
          <a:xfrm>
            <a:off x="341933" y="4734371"/>
            <a:ext cx="2619500" cy="338554"/>
          </a:xfrm>
          <a:prstGeom prst="rect">
            <a:avLst/>
          </a:prstGeom>
          <a:noFill/>
        </p:spPr>
        <p:txBody>
          <a:bodyPr wrap="square" rtlCol="0">
            <a:spAutoFit/>
          </a:bodyPr>
          <a:lstStyle/>
          <a:p>
            <a:r>
              <a:rPr lang="de-DE" sz="1600" dirty="0" smtClean="0">
                <a:latin typeface="Georgia" panose="02040502050405020303" pitchFamily="18" charset="0"/>
              </a:rPr>
              <a:t>Das Grab von </a:t>
            </a:r>
            <a:r>
              <a:rPr lang="de-DE" sz="1600" dirty="0" err="1" smtClean="0">
                <a:latin typeface="Georgia" panose="02040502050405020303" pitchFamily="18" charset="0"/>
              </a:rPr>
              <a:t>Frère</a:t>
            </a:r>
            <a:r>
              <a:rPr lang="de-DE" sz="1600" dirty="0" smtClean="0">
                <a:latin typeface="Georgia" panose="02040502050405020303" pitchFamily="18" charset="0"/>
              </a:rPr>
              <a:t> Roger</a:t>
            </a:r>
            <a:endParaRPr lang="de-DE" sz="1600" dirty="0">
              <a:latin typeface="Georgia" panose="02040502050405020303" pitchFamily="18" charset="0"/>
            </a:endParaRPr>
          </a:p>
        </p:txBody>
      </p:sp>
    </p:spTree>
    <p:extLst>
      <p:ext uri="{BB962C8B-B14F-4D97-AF65-F5344CB8AC3E}">
        <p14:creationId xmlns:p14="http://schemas.microsoft.com/office/powerpoint/2010/main" val="1792004015"/>
      </p:ext>
    </p:extLst>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3 Taizé 254 "/>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rot="5400000">
            <a:off x="68328" y="903520"/>
            <a:ext cx="4493097" cy="3369823"/>
          </a:xfrm>
          <a:prstGeom prst="rect">
            <a:avLst/>
          </a:prstGeom>
          <a:ln>
            <a:noFill/>
          </a:ln>
          <a:effectLst>
            <a:outerShdw blurRad="292100" dist="139700" dir="2700000" algn="tl" rotWithShape="0">
              <a:srgbClr val="333333">
                <a:alpha val="65000"/>
              </a:srgbClr>
            </a:outerShdw>
          </a:effectLst>
        </p:spPr>
      </p:pic>
      <p:pic>
        <p:nvPicPr>
          <p:cNvPr id="3" name="Grafik 2" descr="2013 Taizé 256 "/>
          <p:cNvPicPr>
            <a:picLocks noGrp="1" noChangeAspect="1"/>
          </p:cNvPicPr>
          <p:nvPr isPhoto="1"/>
        </p:nvPicPr>
        <p:blipFill rotWithShape="1">
          <a:blip r:embed="rId3" cstate="email">
            <a:lum/>
            <a:extLst>
              <a:ext uri="{28A0092B-C50C-407E-A947-70E740481C1C}">
                <a14:useLocalDpi xmlns:a14="http://schemas.microsoft.com/office/drawing/2010/main"/>
              </a:ext>
            </a:extLst>
          </a:blip>
          <a:srcRect/>
          <a:stretch/>
        </p:blipFill>
        <p:spPr>
          <a:xfrm rot="5400000">
            <a:off x="4194361" y="737928"/>
            <a:ext cx="3240361" cy="2592288"/>
          </a:xfrm>
          <a:prstGeom prst="rect">
            <a:avLst/>
          </a:prstGeom>
          <a:ln>
            <a:noFill/>
          </a:ln>
          <a:effectLst>
            <a:outerShdw blurRad="292100" dist="139700" dir="2700000" algn="tl" rotWithShape="0">
              <a:srgbClr val="333333">
                <a:alpha val="65000"/>
              </a:srgbClr>
            </a:outerShdw>
          </a:effectLst>
        </p:spPr>
      </p:pic>
      <p:sp>
        <p:nvSpPr>
          <p:cNvPr id="4" name="Textfeld 3"/>
          <p:cNvSpPr txBox="1"/>
          <p:nvPr/>
        </p:nvSpPr>
        <p:spPr>
          <a:xfrm>
            <a:off x="4549816" y="4158307"/>
            <a:ext cx="2643672" cy="322845"/>
          </a:xfrm>
          <a:prstGeom prst="rect">
            <a:avLst/>
          </a:prstGeom>
          <a:noFill/>
        </p:spPr>
        <p:txBody>
          <a:bodyPr wrap="none" rtlCol="0">
            <a:spAutoFit/>
          </a:bodyPr>
          <a:lstStyle/>
          <a:p>
            <a:r>
              <a:rPr lang="de-DE" dirty="0" smtClean="0">
                <a:latin typeface="Georgia" panose="02040502050405020303" pitchFamily="18" charset="0"/>
              </a:rPr>
              <a:t>In der Dorfkapelle von </a:t>
            </a:r>
            <a:r>
              <a:rPr lang="de-DE" dirty="0" err="1" smtClean="0">
                <a:latin typeface="Georgia" panose="02040502050405020303" pitchFamily="18" charset="0"/>
              </a:rPr>
              <a:t>Taizé</a:t>
            </a:r>
            <a:r>
              <a:rPr lang="de-DE" dirty="0" smtClean="0">
                <a:latin typeface="Georgia" panose="02040502050405020303" pitchFamily="18" charset="0"/>
              </a:rPr>
              <a:t> </a:t>
            </a:r>
            <a:endParaRPr lang="de-DE" dirty="0">
              <a:latin typeface="Georgia" panose="02040502050405020303" pitchFamily="18" charset="0"/>
            </a:endParaRPr>
          </a:p>
        </p:txBody>
      </p:sp>
    </p:spTree>
    <p:extLst>
      <p:ext uri="{BB962C8B-B14F-4D97-AF65-F5344CB8AC3E}">
        <p14:creationId xmlns:p14="http://schemas.microsoft.com/office/powerpoint/2010/main" val="81404778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3 Taizé 020 "/>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1985" y="2381"/>
            <a:ext cx="7735490" cy="5143500"/>
          </a:xfrm>
          <a:prstGeom prst="rect">
            <a:avLst/>
          </a:prstGeom>
        </p:spPr>
      </p:pic>
      <p:sp>
        <p:nvSpPr>
          <p:cNvPr id="3" name="Textfeld 2"/>
          <p:cNvSpPr txBox="1"/>
          <p:nvPr/>
        </p:nvSpPr>
        <p:spPr>
          <a:xfrm>
            <a:off x="341933" y="1638027"/>
            <a:ext cx="3349681" cy="3319498"/>
          </a:xfrm>
          <a:prstGeom prst="rect">
            <a:avLst/>
          </a:prstGeom>
          <a:solidFill>
            <a:schemeClr val="accent1">
              <a:lumMod val="20000"/>
              <a:lumOff val="80000"/>
              <a:alpha val="73000"/>
            </a:schemeClr>
          </a:solidFill>
        </p:spPr>
        <p:txBody>
          <a:bodyPr wrap="square" rtlCol="0">
            <a:spAutoFit/>
          </a:bodyPr>
          <a:lstStyle/>
          <a:p>
            <a:r>
              <a:rPr lang="de-DE" b="1" dirty="0" smtClean="0">
                <a:latin typeface="Georgia" panose="02040502050405020303" pitchFamily="18" charset="0"/>
              </a:rPr>
              <a:t>Rhein – Rhône Kanal</a:t>
            </a:r>
          </a:p>
          <a:p>
            <a:r>
              <a:rPr lang="de-DE" dirty="0" smtClean="0">
                <a:latin typeface="Georgia" panose="02040502050405020303" pitchFamily="18" charset="0"/>
              </a:rPr>
              <a:t>Der </a:t>
            </a:r>
            <a:r>
              <a:rPr lang="de-DE" dirty="0">
                <a:latin typeface="Georgia" panose="02040502050405020303" pitchFamily="18" charset="0"/>
              </a:rPr>
              <a:t>Kanal </a:t>
            </a:r>
            <a:r>
              <a:rPr lang="de-DE" dirty="0" smtClean="0">
                <a:latin typeface="Georgia" panose="02040502050405020303" pitchFamily="18" charset="0"/>
              </a:rPr>
              <a:t>verbindet die </a:t>
            </a:r>
            <a:r>
              <a:rPr lang="de-DE" dirty="0" err="1" smtClean="0">
                <a:latin typeface="Georgia" panose="02040502050405020303" pitchFamily="18" charset="0"/>
              </a:rPr>
              <a:t>Saône</a:t>
            </a:r>
            <a:r>
              <a:rPr lang="de-DE" dirty="0" smtClean="0">
                <a:latin typeface="Georgia" panose="02040502050405020303" pitchFamily="18" charset="0"/>
              </a:rPr>
              <a:t> und den Rhein über die </a:t>
            </a:r>
            <a:r>
              <a:rPr lang="de-DE" dirty="0">
                <a:latin typeface="Georgia" panose="02040502050405020303" pitchFamily="18" charset="0"/>
              </a:rPr>
              <a:t>Wasserscheide </a:t>
            </a:r>
            <a:r>
              <a:rPr lang="de-DE" dirty="0" smtClean="0">
                <a:latin typeface="Georgia" panose="02040502050405020303" pitchFamily="18" charset="0"/>
              </a:rPr>
              <a:t>der </a:t>
            </a:r>
            <a:r>
              <a:rPr lang="de-DE" dirty="0">
                <a:latin typeface="Georgia" panose="02040502050405020303" pitchFamily="18" charset="0"/>
              </a:rPr>
              <a:t>Burgundischen Pforte </a:t>
            </a:r>
            <a:r>
              <a:rPr lang="de-DE" dirty="0" smtClean="0">
                <a:latin typeface="Georgia" panose="02040502050405020303" pitchFamily="18" charset="0"/>
              </a:rPr>
              <a:t>zwischen </a:t>
            </a:r>
            <a:r>
              <a:rPr lang="de-DE" dirty="0">
                <a:latin typeface="Georgia" panose="02040502050405020303" pitchFamily="18" charset="0"/>
              </a:rPr>
              <a:t>Vogesen </a:t>
            </a:r>
            <a:r>
              <a:rPr lang="de-DE" dirty="0" smtClean="0">
                <a:latin typeface="Georgia" panose="02040502050405020303" pitchFamily="18" charset="0"/>
              </a:rPr>
              <a:t>und Jura. Der Kanal überwindet dabei einen </a:t>
            </a:r>
            <a:r>
              <a:rPr lang="de-DE" dirty="0">
                <a:latin typeface="Georgia" panose="02040502050405020303" pitchFamily="18" charset="0"/>
              </a:rPr>
              <a:t>Höhenunterschied </a:t>
            </a:r>
            <a:r>
              <a:rPr lang="de-DE" dirty="0" smtClean="0">
                <a:latin typeface="Georgia" panose="02040502050405020303" pitchFamily="18" charset="0"/>
              </a:rPr>
              <a:t>von insgesamt rund </a:t>
            </a:r>
            <a:r>
              <a:rPr lang="de-DE" dirty="0">
                <a:latin typeface="Georgia" panose="02040502050405020303" pitchFamily="18" charset="0"/>
              </a:rPr>
              <a:t>280 Metern </a:t>
            </a:r>
            <a:r>
              <a:rPr lang="de-DE" dirty="0" smtClean="0">
                <a:latin typeface="Georgia" panose="02040502050405020303" pitchFamily="18" charset="0"/>
              </a:rPr>
              <a:t>: davon liegen 110 Meter auf der Seite des Rheins (40 Schleusen ) und 170 </a:t>
            </a:r>
            <a:r>
              <a:rPr lang="de-DE" dirty="0">
                <a:latin typeface="Georgia" panose="02040502050405020303" pitchFamily="18" charset="0"/>
              </a:rPr>
              <a:t>Meter </a:t>
            </a:r>
            <a:r>
              <a:rPr lang="de-DE" dirty="0" smtClean="0">
                <a:latin typeface="Georgia" panose="02040502050405020303" pitchFamily="18" charset="0"/>
              </a:rPr>
              <a:t>auf </a:t>
            </a:r>
            <a:r>
              <a:rPr lang="de-DE" dirty="0">
                <a:latin typeface="Georgia" panose="02040502050405020303" pitchFamily="18" charset="0"/>
              </a:rPr>
              <a:t>d</a:t>
            </a:r>
            <a:r>
              <a:rPr lang="de-DE" dirty="0" smtClean="0">
                <a:latin typeface="Georgia" panose="02040502050405020303" pitchFamily="18" charset="0"/>
              </a:rPr>
              <a:t>er </a:t>
            </a:r>
            <a:r>
              <a:rPr lang="de-DE" dirty="0">
                <a:latin typeface="Georgia" panose="02040502050405020303" pitchFamily="18" charset="0"/>
              </a:rPr>
              <a:t>Seite </a:t>
            </a:r>
            <a:r>
              <a:rPr lang="de-DE" dirty="0" smtClean="0">
                <a:latin typeface="Georgia" panose="02040502050405020303" pitchFamily="18" charset="0"/>
              </a:rPr>
              <a:t>des </a:t>
            </a:r>
            <a:r>
              <a:rPr lang="de-DE" dirty="0" err="1" smtClean="0">
                <a:latin typeface="Georgia" panose="02040502050405020303" pitchFamily="18" charset="0"/>
              </a:rPr>
              <a:t>Saône</a:t>
            </a:r>
            <a:r>
              <a:rPr lang="de-DE" dirty="0" smtClean="0">
                <a:latin typeface="Georgia" panose="02040502050405020303" pitchFamily="18" charset="0"/>
              </a:rPr>
              <a:t>-Tals (72 Schleusen). Mit dem </a:t>
            </a:r>
            <a:r>
              <a:rPr lang="de-DE" dirty="0">
                <a:latin typeface="Georgia" panose="02040502050405020303" pitchFamily="18" charset="0"/>
              </a:rPr>
              <a:t>Bau </a:t>
            </a:r>
            <a:r>
              <a:rPr lang="de-DE" dirty="0" smtClean="0">
                <a:latin typeface="Georgia" panose="02040502050405020303" pitchFamily="18" charset="0"/>
              </a:rPr>
              <a:t>des </a:t>
            </a:r>
            <a:r>
              <a:rPr lang="de-DE" dirty="0">
                <a:latin typeface="Georgia" panose="02040502050405020303" pitchFamily="18" charset="0"/>
              </a:rPr>
              <a:t>Kanals </a:t>
            </a:r>
            <a:r>
              <a:rPr lang="de-DE" dirty="0" smtClean="0">
                <a:latin typeface="Georgia" panose="02040502050405020303" pitchFamily="18" charset="0"/>
              </a:rPr>
              <a:t>wurde </a:t>
            </a:r>
            <a:r>
              <a:rPr lang="de-DE" dirty="0">
                <a:latin typeface="Georgia" panose="02040502050405020303" pitchFamily="18" charset="0"/>
              </a:rPr>
              <a:t>1784 </a:t>
            </a:r>
            <a:r>
              <a:rPr lang="de-DE" dirty="0" smtClean="0">
                <a:latin typeface="Georgia" panose="02040502050405020303" pitchFamily="18" charset="0"/>
              </a:rPr>
              <a:t>begonnen und 1833 wurde er durchgehend in </a:t>
            </a:r>
            <a:r>
              <a:rPr lang="de-DE" dirty="0">
                <a:latin typeface="Georgia" panose="02040502050405020303" pitchFamily="18" charset="0"/>
              </a:rPr>
              <a:t>Dienst </a:t>
            </a:r>
            <a:r>
              <a:rPr lang="de-DE" dirty="0" smtClean="0">
                <a:latin typeface="Georgia" panose="02040502050405020303" pitchFamily="18" charset="0"/>
              </a:rPr>
              <a:t>gestellt.</a:t>
            </a:r>
            <a:endParaRPr lang="de-DE" dirty="0">
              <a:latin typeface="Georgia" panose="02040502050405020303" pitchFamily="18" charset="0"/>
            </a:endParaRPr>
          </a:p>
        </p:txBody>
      </p:sp>
    </p:spTree>
    <p:extLst>
      <p:ext uri="{BB962C8B-B14F-4D97-AF65-F5344CB8AC3E}">
        <p14:creationId xmlns:p14="http://schemas.microsoft.com/office/powerpoint/2010/main" val="416716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3 Taizé 257 "/>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1985" y="2381"/>
            <a:ext cx="7735490" cy="5143500"/>
          </a:xfrm>
          <a:prstGeom prst="rect">
            <a:avLst/>
          </a:prstGeom>
        </p:spPr>
      </p:pic>
      <p:sp>
        <p:nvSpPr>
          <p:cNvPr id="3" name="Textfeld 2"/>
          <p:cNvSpPr txBox="1"/>
          <p:nvPr/>
        </p:nvSpPr>
        <p:spPr>
          <a:xfrm>
            <a:off x="341933" y="341883"/>
            <a:ext cx="2664296" cy="783869"/>
          </a:xfrm>
          <a:prstGeom prst="rect">
            <a:avLst/>
          </a:prstGeom>
          <a:noFill/>
        </p:spPr>
        <p:txBody>
          <a:bodyPr wrap="square" rtlCol="0">
            <a:spAutoFit/>
          </a:bodyPr>
          <a:lstStyle/>
          <a:p>
            <a:r>
              <a:rPr lang="de-DE" dirty="0" smtClean="0">
                <a:solidFill>
                  <a:schemeClr val="bg1"/>
                </a:solidFill>
                <a:latin typeface="Georgia" panose="02040502050405020303" pitchFamily="18" charset="0"/>
              </a:rPr>
              <a:t>Am letzten Abend: gemeinsames Essen, Trinken und Beisammensein </a:t>
            </a:r>
            <a:endParaRPr lang="de-DE" dirty="0">
              <a:solidFill>
                <a:schemeClr val="bg1"/>
              </a:solidFill>
              <a:latin typeface="Georgia" panose="02040502050405020303" pitchFamily="18" charset="0"/>
            </a:endParaRPr>
          </a:p>
        </p:txBody>
      </p:sp>
    </p:spTree>
    <p:extLst>
      <p:ext uri="{BB962C8B-B14F-4D97-AF65-F5344CB8AC3E}">
        <p14:creationId xmlns:p14="http://schemas.microsoft.com/office/powerpoint/2010/main" val="9867868"/>
      </p:ext>
    </p:extLst>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3 Taizé 260 "/>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1985" y="2381"/>
            <a:ext cx="7735490" cy="5143500"/>
          </a:xfrm>
          <a:prstGeom prst="rect">
            <a:avLst/>
          </a:prstGeom>
        </p:spPr>
      </p:pic>
    </p:spTree>
    <p:extLst>
      <p:ext uri="{BB962C8B-B14F-4D97-AF65-F5344CB8AC3E}">
        <p14:creationId xmlns:p14="http://schemas.microsoft.com/office/powerpoint/2010/main" val="2504936392"/>
      </p:ext>
    </p:extLst>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3 Taizé 261 "/>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1985" y="2381"/>
            <a:ext cx="7735490" cy="5143500"/>
          </a:xfrm>
          <a:prstGeom prst="rect">
            <a:avLst/>
          </a:prstGeom>
        </p:spPr>
      </p:pic>
    </p:spTree>
    <p:extLst>
      <p:ext uri="{BB962C8B-B14F-4D97-AF65-F5344CB8AC3E}">
        <p14:creationId xmlns:p14="http://schemas.microsoft.com/office/powerpoint/2010/main" val="118696732"/>
      </p:ext>
    </p:extLst>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3 Taizé 263 "/>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1985" y="2381"/>
            <a:ext cx="7735490" cy="5143500"/>
          </a:xfrm>
          <a:prstGeom prst="rect">
            <a:avLst/>
          </a:prstGeom>
        </p:spPr>
      </p:pic>
    </p:spTree>
    <p:extLst>
      <p:ext uri="{BB962C8B-B14F-4D97-AF65-F5344CB8AC3E}">
        <p14:creationId xmlns:p14="http://schemas.microsoft.com/office/powerpoint/2010/main" val="654810878"/>
      </p:ext>
    </p:extLst>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3 Taizé 265 "/>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rot="5400000">
            <a:off x="2549584" y="1023865"/>
            <a:ext cx="4353072" cy="2894455"/>
          </a:xfrm>
          <a:prstGeom prst="rect">
            <a:avLst/>
          </a:prstGeom>
          <a:ln>
            <a:noFill/>
          </a:ln>
          <a:effectLst>
            <a:outerShdw blurRad="292100" dist="139700" dir="2700000" algn="tl" rotWithShape="0">
              <a:srgbClr val="333333">
                <a:alpha val="65000"/>
              </a:srgbClr>
            </a:outerShdw>
          </a:effectLst>
        </p:spPr>
      </p:pic>
      <p:sp>
        <p:nvSpPr>
          <p:cNvPr id="3" name="Textfeld 2"/>
          <p:cNvSpPr txBox="1"/>
          <p:nvPr/>
        </p:nvSpPr>
        <p:spPr>
          <a:xfrm>
            <a:off x="269925" y="2790155"/>
            <a:ext cx="2736304" cy="2062103"/>
          </a:xfrm>
          <a:prstGeom prst="rect">
            <a:avLst/>
          </a:prstGeom>
          <a:noFill/>
        </p:spPr>
        <p:txBody>
          <a:bodyPr wrap="square" rtlCol="0">
            <a:spAutoFit/>
          </a:bodyPr>
          <a:lstStyle/>
          <a:p>
            <a:r>
              <a:rPr lang="de-DE" sz="1600" dirty="0" smtClean="0">
                <a:latin typeface="Georgia" panose="02040502050405020303" pitchFamily="18" charset="0"/>
              </a:rPr>
              <a:t>Rückfahrt dann am Sonntagmittag mit dem Regenbogenbus nach Freiburg. </a:t>
            </a:r>
            <a:br>
              <a:rPr lang="de-DE" sz="1600" dirty="0" smtClean="0">
                <a:latin typeface="Georgia" panose="02040502050405020303" pitchFamily="18" charset="0"/>
              </a:rPr>
            </a:br>
            <a:r>
              <a:rPr lang="de-DE" sz="1600" dirty="0">
                <a:latin typeface="Georgia" panose="02040502050405020303" pitchFamily="18" charset="0"/>
              </a:rPr>
              <a:t>D</a:t>
            </a:r>
            <a:r>
              <a:rPr lang="de-DE" sz="1600" dirty="0" smtClean="0">
                <a:latin typeface="Georgia" panose="02040502050405020303" pitchFamily="18" charset="0"/>
              </a:rPr>
              <a:t>er Busfahrer zierte sich etwas , bevor er  - wie ausgemacht – mein Fahrrad eingepackt hat…</a:t>
            </a:r>
            <a:endParaRPr lang="de-DE" sz="1600" dirty="0">
              <a:latin typeface="Georgia" panose="02040502050405020303" pitchFamily="18" charset="0"/>
            </a:endParaRPr>
          </a:p>
        </p:txBody>
      </p:sp>
      <p:pic>
        <p:nvPicPr>
          <p:cNvPr id="4" name="Grafik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20605594">
            <a:off x="432561" y="437240"/>
            <a:ext cx="1021199" cy="1050376"/>
          </a:xfrm>
          <a:prstGeom prst="rect">
            <a:avLst/>
          </a:prstGeom>
        </p:spPr>
      </p:pic>
    </p:spTree>
    <p:extLst>
      <p:ext uri="{BB962C8B-B14F-4D97-AF65-F5344CB8AC3E}">
        <p14:creationId xmlns:p14="http://schemas.microsoft.com/office/powerpoint/2010/main" val="3285948925"/>
      </p:ext>
    </p:extLst>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3 Taizé 266 "/>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1985" y="2381"/>
            <a:ext cx="7735490" cy="5143500"/>
          </a:xfrm>
          <a:prstGeom prst="rect">
            <a:avLst/>
          </a:prstGeom>
        </p:spPr>
      </p:pic>
      <p:sp>
        <p:nvSpPr>
          <p:cNvPr id="3" name="Textfeld 2"/>
          <p:cNvSpPr txBox="1"/>
          <p:nvPr/>
        </p:nvSpPr>
        <p:spPr>
          <a:xfrm>
            <a:off x="5742533" y="197867"/>
            <a:ext cx="1758815" cy="584775"/>
          </a:xfrm>
          <a:prstGeom prst="rect">
            <a:avLst/>
          </a:prstGeom>
          <a:noFill/>
        </p:spPr>
        <p:txBody>
          <a:bodyPr wrap="none" rtlCol="0">
            <a:spAutoFit/>
          </a:bodyPr>
          <a:lstStyle/>
          <a:p>
            <a:r>
              <a:rPr lang="de-DE" sz="3200" dirty="0" smtClean="0">
                <a:latin typeface="Georgia" panose="02040502050405020303" pitchFamily="18" charset="0"/>
              </a:rPr>
              <a:t>Freiburg</a:t>
            </a:r>
            <a:endParaRPr lang="de-DE" sz="3200" dirty="0">
              <a:latin typeface="Georgia" panose="02040502050405020303" pitchFamily="18" charset="0"/>
            </a:endParaRPr>
          </a:p>
        </p:txBody>
      </p:sp>
    </p:spTree>
    <p:extLst>
      <p:ext uri="{BB962C8B-B14F-4D97-AF65-F5344CB8AC3E}">
        <p14:creationId xmlns:p14="http://schemas.microsoft.com/office/powerpoint/2010/main" val="1868712159"/>
      </p:ext>
    </p:extLst>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3 Taizé 264 "/>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1985" y="2381"/>
            <a:ext cx="7735490" cy="5143500"/>
          </a:xfrm>
          <a:prstGeom prst="rect">
            <a:avLst/>
          </a:prstGeom>
        </p:spPr>
      </p:pic>
      <p:sp>
        <p:nvSpPr>
          <p:cNvPr id="3" name="Textfeld 2"/>
          <p:cNvSpPr txBox="1"/>
          <p:nvPr/>
        </p:nvSpPr>
        <p:spPr>
          <a:xfrm>
            <a:off x="4230365" y="4518347"/>
            <a:ext cx="2922595" cy="400110"/>
          </a:xfrm>
          <a:prstGeom prst="rect">
            <a:avLst/>
          </a:prstGeom>
          <a:noFill/>
        </p:spPr>
        <p:txBody>
          <a:bodyPr wrap="none" rtlCol="0">
            <a:spAutoFit/>
          </a:bodyPr>
          <a:lstStyle/>
          <a:p>
            <a:r>
              <a:rPr lang="de-DE" sz="2000" dirty="0" smtClean="0">
                <a:solidFill>
                  <a:schemeClr val="bg1"/>
                </a:solidFill>
                <a:latin typeface="Georgia" panose="02040502050405020303" pitchFamily="18" charset="0"/>
              </a:rPr>
              <a:t>Das Freiburger Münster</a:t>
            </a:r>
            <a:endParaRPr lang="de-DE" sz="2000" dirty="0">
              <a:solidFill>
                <a:schemeClr val="bg1"/>
              </a:solidFill>
              <a:latin typeface="Georgia" panose="02040502050405020303" pitchFamily="18" charset="0"/>
            </a:endParaRPr>
          </a:p>
        </p:txBody>
      </p:sp>
    </p:spTree>
    <p:extLst>
      <p:ext uri="{BB962C8B-B14F-4D97-AF65-F5344CB8AC3E}">
        <p14:creationId xmlns:p14="http://schemas.microsoft.com/office/powerpoint/2010/main" val="1571484480"/>
      </p:ext>
    </p:extLst>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3 Taizé 268 "/>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rot="5400000">
            <a:off x="3194805" y="1017404"/>
            <a:ext cx="4461822" cy="2966765"/>
          </a:xfrm>
          <a:prstGeom prst="rect">
            <a:avLst/>
          </a:prstGeom>
          <a:ln>
            <a:noFill/>
          </a:ln>
          <a:effectLst>
            <a:outerShdw blurRad="292100" dist="139700" dir="2700000" algn="tl" rotWithShape="0">
              <a:srgbClr val="333333">
                <a:alpha val="65000"/>
              </a:srgbClr>
            </a:outerShdw>
          </a:effectLst>
        </p:spPr>
      </p:pic>
      <p:pic>
        <p:nvPicPr>
          <p:cNvPr id="3" name="Grafik 2" descr="2013 Taizé 267 "/>
          <p:cNvPicPr>
            <a:picLocks noGrp="1" noChangeAspect="1"/>
          </p:cNvPicPr>
          <p:nvPr isPhoto="1"/>
        </p:nvPicPr>
        <p:blipFill>
          <a:blip r:embed="rId3" cstate="email">
            <a:lum/>
            <a:extLst>
              <a:ext uri="{28A0092B-C50C-407E-A947-70E740481C1C}">
                <a14:useLocalDpi xmlns:a14="http://schemas.microsoft.com/office/drawing/2010/main"/>
              </a:ext>
            </a:extLst>
          </a:blip>
          <a:stretch>
            <a:fillRect/>
          </a:stretch>
        </p:blipFill>
        <p:spPr>
          <a:xfrm rot="5400000">
            <a:off x="134882" y="980982"/>
            <a:ext cx="3384831" cy="2250649"/>
          </a:xfrm>
          <a:prstGeom prst="rect">
            <a:avLst/>
          </a:prstGeom>
          <a:ln>
            <a:noFill/>
          </a:ln>
          <a:effectLst>
            <a:outerShdw blurRad="292100" dist="139700" dir="2700000" algn="tl" rotWithShape="0">
              <a:srgbClr val="333333">
                <a:alpha val="65000"/>
              </a:srgbClr>
            </a:outerShdw>
          </a:effectLst>
        </p:spPr>
      </p:pic>
      <p:sp>
        <p:nvSpPr>
          <p:cNvPr id="4" name="Textfeld 3"/>
          <p:cNvSpPr txBox="1"/>
          <p:nvPr/>
        </p:nvSpPr>
        <p:spPr>
          <a:xfrm>
            <a:off x="701973" y="4230315"/>
            <a:ext cx="2815194" cy="400110"/>
          </a:xfrm>
          <a:prstGeom prst="rect">
            <a:avLst/>
          </a:prstGeom>
          <a:noFill/>
        </p:spPr>
        <p:txBody>
          <a:bodyPr wrap="none" rtlCol="0">
            <a:spAutoFit/>
          </a:bodyPr>
          <a:lstStyle/>
          <a:p>
            <a:r>
              <a:rPr lang="de-DE" sz="2000" dirty="0" smtClean="0">
                <a:latin typeface="Georgia" panose="02040502050405020303" pitchFamily="18" charset="0"/>
              </a:rPr>
              <a:t>Im Freiburger Münster</a:t>
            </a:r>
            <a:endParaRPr lang="de-DE" sz="2000" dirty="0">
              <a:latin typeface="Georgia" panose="02040502050405020303" pitchFamily="18" charset="0"/>
            </a:endParaRPr>
          </a:p>
        </p:txBody>
      </p:sp>
    </p:spTree>
    <p:extLst>
      <p:ext uri="{BB962C8B-B14F-4D97-AF65-F5344CB8AC3E}">
        <p14:creationId xmlns:p14="http://schemas.microsoft.com/office/powerpoint/2010/main" val="666964826"/>
      </p:ext>
    </p:extLst>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3 Taizé 269 "/>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rot="5400000">
            <a:off x="22646" y="1191824"/>
            <a:ext cx="4118063" cy="2738192"/>
          </a:xfrm>
          <a:prstGeom prst="rect">
            <a:avLst/>
          </a:prstGeom>
          <a:ln>
            <a:noFill/>
          </a:ln>
          <a:effectLst>
            <a:outerShdw blurRad="292100" dist="139700" dir="2700000" algn="tl" rotWithShape="0">
              <a:srgbClr val="333333">
                <a:alpha val="65000"/>
              </a:srgbClr>
            </a:outerShdw>
          </a:effectLst>
        </p:spPr>
      </p:pic>
      <p:pic>
        <p:nvPicPr>
          <p:cNvPr id="3" name="Grafik 2" descr="2013 Taizé 270 "/>
          <p:cNvPicPr>
            <a:picLocks noGrp="1" noChangeAspect="1"/>
          </p:cNvPicPr>
          <p:nvPr isPhoto="1"/>
        </p:nvPicPr>
        <p:blipFill>
          <a:blip r:embed="rId3" cstate="email">
            <a:lum/>
            <a:extLst>
              <a:ext uri="{28A0092B-C50C-407E-A947-70E740481C1C}">
                <a14:useLocalDpi xmlns:a14="http://schemas.microsoft.com/office/drawing/2010/main"/>
              </a:ext>
            </a:extLst>
          </a:blip>
          <a:stretch>
            <a:fillRect/>
          </a:stretch>
        </p:blipFill>
        <p:spPr>
          <a:xfrm rot="5400000">
            <a:off x="3180864" y="1190820"/>
            <a:ext cx="4115224" cy="273630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53990525"/>
      </p:ext>
    </p:extLst>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3 Taizé 271 "/>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rot="5400000">
            <a:off x="-635339" y="1059970"/>
            <a:ext cx="4516823" cy="3003336"/>
          </a:xfrm>
          <a:prstGeom prst="rect">
            <a:avLst/>
          </a:prstGeom>
          <a:ln>
            <a:noFill/>
          </a:ln>
          <a:effectLst>
            <a:outerShdw blurRad="292100" dist="139700" dir="2700000" algn="tl" rotWithShape="0">
              <a:srgbClr val="333333">
                <a:alpha val="65000"/>
              </a:srgbClr>
            </a:outerShdw>
          </a:effectLst>
        </p:spPr>
      </p:pic>
      <p:pic>
        <p:nvPicPr>
          <p:cNvPr id="3" name="Grafik 2" descr="2013 Taizé 272 "/>
          <p:cNvPicPr>
            <a:picLocks noGrp="1" noChangeAspect="1"/>
          </p:cNvPicPr>
          <p:nvPr isPhoto="1"/>
        </p:nvPicPr>
        <p:blipFill rotWithShape="1">
          <a:blip r:embed="rId3" cstate="email">
            <a:lum/>
            <a:extLst>
              <a:ext uri="{28A0092B-C50C-407E-A947-70E740481C1C}">
                <a14:useLocalDpi xmlns:a14="http://schemas.microsoft.com/office/drawing/2010/main"/>
              </a:ext>
            </a:extLst>
          </a:blip>
          <a:srcRect/>
          <a:stretch/>
        </p:blipFill>
        <p:spPr>
          <a:xfrm rot="5400000">
            <a:off x="2699558" y="1066640"/>
            <a:ext cx="4501773" cy="3024336"/>
          </a:xfrm>
          <a:prstGeom prst="rect">
            <a:avLst/>
          </a:prstGeom>
          <a:ln>
            <a:noFill/>
          </a:ln>
          <a:effectLst>
            <a:outerShdw blurRad="292100" dist="139700" dir="2700000" algn="tl" rotWithShape="0">
              <a:srgbClr val="333333">
                <a:alpha val="65000"/>
              </a:srgbClr>
            </a:outerShdw>
          </a:effectLst>
        </p:spPr>
      </p:pic>
      <p:sp>
        <p:nvSpPr>
          <p:cNvPr id="4" name="Textfeld 3"/>
          <p:cNvSpPr txBox="1"/>
          <p:nvPr/>
        </p:nvSpPr>
        <p:spPr>
          <a:xfrm>
            <a:off x="5598517" y="629915"/>
            <a:ext cx="2024913" cy="1014380"/>
          </a:xfrm>
          <a:prstGeom prst="rect">
            <a:avLst/>
          </a:prstGeom>
          <a:solidFill>
            <a:schemeClr val="accent1">
              <a:lumMod val="60000"/>
              <a:lumOff val="40000"/>
              <a:alpha val="83000"/>
            </a:schemeClr>
          </a:solidFill>
        </p:spPr>
        <p:txBody>
          <a:bodyPr wrap="none" rtlCol="0">
            <a:spAutoFit/>
          </a:bodyPr>
          <a:lstStyle/>
          <a:p>
            <a:r>
              <a:rPr lang="de-DE" dirty="0" smtClean="0">
                <a:latin typeface="Georgia" panose="02040502050405020303" pitchFamily="18" charset="0"/>
              </a:rPr>
              <a:t>Verkündigung, </a:t>
            </a:r>
            <a:br>
              <a:rPr lang="de-DE" dirty="0" smtClean="0">
                <a:latin typeface="Georgia" panose="02040502050405020303" pitchFamily="18" charset="0"/>
              </a:rPr>
            </a:br>
            <a:r>
              <a:rPr lang="de-DE" dirty="0" smtClean="0">
                <a:latin typeface="Georgia" panose="02040502050405020303" pitchFamily="18" charset="0"/>
              </a:rPr>
              <a:t>Geburt Jesu, </a:t>
            </a:r>
            <a:br>
              <a:rPr lang="de-DE" dirty="0" smtClean="0">
                <a:latin typeface="Georgia" panose="02040502050405020303" pitchFamily="18" charset="0"/>
              </a:rPr>
            </a:br>
            <a:r>
              <a:rPr lang="de-DE" dirty="0" smtClean="0">
                <a:latin typeface="Georgia" panose="02040502050405020303" pitchFamily="18" charset="0"/>
              </a:rPr>
              <a:t>Maria Heimsuchung, </a:t>
            </a:r>
            <a:br>
              <a:rPr lang="de-DE" dirty="0" smtClean="0">
                <a:latin typeface="Georgia" panose="02040502050405020303" pitchFamily="18" charset="0"/>
              </a:rPr>
            </a:br>
            <a:r>
              <a:rPr lang="de-DE" dirty="0" smtClean="0">
                <a:latin typeface="Georgia" panose="02040502050405020303" pitchFamily="18" charset="0"/>
              </a:rPr>
              <a:t>Flucht nach Ägypten</a:t>
            </a:r>
            <a:endParaRPr lang="de-DE" dirty="0">
              <a:latin typeface="Georgia" panose="02040502050405020303" pitchFamily="18" charset="0"/>
            </a:endParaRPr>
          </a:p>
        </p:txBody>
      </p:sp>
    </p:spTree>
    <p:extLst>
      <p:ext uri="{BB962C8B-B14F-4D97-AF65-F5344CB8AC3E}">
        <p14:creationId xmlns:p14="http://schemas.microsoft.com/office/powerpoint/2010/main" val="14234530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3 Taizé 002 "/>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5160" y="4763"/>
            <a:ext cx="7735490" cy="5143500"/>
          </a:xfrm>
          <a:prstGeom prst="rect">
            <a:avLst/>
          </a:prstGeom>
        </p:spPr>
      </p:pic>
      <p:sp>
        <p:nvSpPr>
          <p:cNvPr id="3" name="Textfeld 2"/>
          <p:cNvSpPr txBox="1"/>
          <p:nvPr/>
        </p:nvSpPr>
        <p:spPr>
          <a:xfrm>
            <a:off x="237049" y="3726259"/>
            <a:ext cx="3600400" cy="1200329"/>
          </a:xfrm>
          <a:prstGeom prst="rect">
            <a:avLst/>
          </a:prstGeom>
          <a:solidFill>
            <a:schemeClr val="accent1">
              <a:lumMod val="40000"/>
              <a:lumOff val="60000"/>
              <a:alpha val="76000"/>
            </a:schemeClr>
          </a:solidFill>
        </p:spPr>
        <p:txBody>
          <a:bodyPr wrap="square" rtlCol="0">
            <a:spAutoFit/>
          </a:bodyPr>
          <a:lstStyle/>
          <a:p>
            <a:r>
              <a:rPr lang="de-DE" sz="1800" dirty="0">
                <a:latin typeface="Georgia" panose="02040502050405020303" pitchFamily="18" charset="0"/>
              </a:rPr>
              <a:t>Mit dem Nachtzug nach Freiburg und </a:t>
            </a:r>
            <a:r>
              <a:rPr lang="de-DE" sz="1800" dirty="0" smtClean="0">
                <a:latin typeface="Georgia" panose="02040502050405020303" pitchFamily="18" charset="0"/>
              </a:rPr>
              <a:t>weiter </a:t>
            </a:r>
            <a:r>
              <a:rPr lang="de-DE" sz="1800" dirty="0">
                <a:latin typeface="Georgia" panose="02040502050405020303" pitchFamily="18" charset="0"/>
              </a:rPr>
              <a:t>mit dem Zug bis Müllheim (Baden). </a:t>
            </a:r>
          </a:p>
          <a:p>
            <a:r>
              <a:rPr lang="de-DE" sz="1800" dirty="0">
                <a:latin typeface="Georgia" panose="02040502050405020303" pitchFamily="18" charset="0"/>
              </a:rPr>
              <a:t>Dann ging‘s so gegen 9.00 los !!</a:t>
            </a:r>
          </a:p>
        </p:txBody>
      </p:sp>
      <p:sp>
        <p:nvSpPr>
          <p:cNvPr id="4" name="Textfeld 3"/>
          <p:cNvSpPr txBox="1"/>
          <p:nvPr/>
        </p:nvSpPr>
        <p:spPr>
          <a:xfrm>
            <a:off x="1854101" y="197867"/>
            <a:ext cx="5976664" cy="523220"/>
          </a:xfrm>
          <a:prstGeom prst="rect">
            <a:avLst/>
          </a:prstGeom>
          <a:noFill/>
        </p:spPr>
        <p:txBody>
          <a:bodyPr wrap="square" rtlCol="0">
            <a:spAutoFit/>
          </a:bodyPr>
          <a:lstStyle/>
          <a:p>
            <a:r>
              <a:rPr lang="de-DE" sz="2800" dirty="0" smtClean="0">
                <a:latin typeface="Georgia" panose="02040502050405020303" pitchFamily="18" charset="0"/>
              </a:rPr>
              <a:t>Tag 1 - Samstag : Müllheim - Belfort</a:t>
            </a:r>
            <a:endParaRPr lang="de-DE" sz="2800" dirty="0">
              <a:latin typeface="Georgia" panose="02040502050405020303" pitchFamily="18" charset="0"/>
            </a:endParaRPr>
          </a:p>
        </p:txBody>
      </p:sp>
    </p:spTree>
    <p:extLst>
      <p:ext uri="{BB962C8B-B14F-4D97-AF65-F5344CB8AC3E}">
        <p14:creationId xmlns:p14="http://schemas.microsoft.com/office/powerpoint/2010/main" val="1901227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7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3 Taizé 021 "/>
          <p:cNvPicPr>
            <a:picLocks noGrp="1" noChangeAspect="1"/>
          </p:cNvPicPr>
          <p:nvPr isPhoto="1"/>
        </p:nvPicPr>
        <p:blipFill rotWithShape="1">
          <a:blip r:embed="rId2" cstate="email">
            <a:lum/>
            <a:extLst>
              <a:ext uri="{28A0092B-C50C-407E-A947-70E740481C1C}">
                <a14:useLocalDpi xmlns:a14="http://schemas.microsoft.com/office/drawing/2010/main"/>
              </a:ext>
            </a:extLst>
          </a:blip>
          <a:srcRect l="-226" t="-4098"/>
          <a:stretch/>
        </p:blipFill>
        <p:spPr>
          <a:xfrm>
            <a:off x="-90115" y="-234181"/>
            <a:ext cx="8208912" cy="5477035"/>
          </a:xfrm>
          <a:prstGeom prst="rect">
            <a:avLst/>
          </a:prstGeom>
        </p:spPr>
      </p:pic>
      <p:pic>
        <p:nvPicPr>
          <p:cNvPr id="3" name="Grafik 2" descr="2013 Taizé 021 "/>
          <p:cNvPicPr>
            <a:picLocks noGrp="1" noChangeAspect="1"/>
          </p:cNvPicPr>
          <p:nvPr isPhoto="1"/>
        </p:nvPicPr>
        <p:blipFill rotWithShape="1">
          <a:blip r:embed="rId3" cstate="email">
            <a:lum/>
            <a:extLst>
              <a:ext uri="{28A0092B-C50C-407E-A947-70E740481C1C}">
                <a14:useLocalDpi xmlns:a14="http://schemas.microsoft.com/office/drawing/2010/main"/>
              </a:ext>
            </a:extLst>
          </a:blip>
          <a:srcRect/>
          <a:stretch/>
        </p:blipFill>
        <p:spPr>
          <a:xfrm>
            <a:off x="3366269" y="545013"/>
            <a:ext cx="3475870" cy="463449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030536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750" fill="hold"/>
                                        <p:tgtEl>
                                          <p:spTgt spid="3"/>
                                        </p:tgtEl>
                                        <p:attrNameLst>
                                          <p:attrName>ppt_w</p:attrName>
                                        </p:attrNameLst>
                                      </p:cBhvr>
                                      <p:tavLst>
                                        <p:tav tm="0">
                                          <p:val>
                                            <p:fltVal val="0"/>
                                          </p:val>
                                        </p:tav>
                                        <p:tav tm="100000">
                                          <p:val>
                                            <p:strVal val="#ppt_w"/>
                                          </p:val>
                                        </p:tav>
                                      </p:tavLst>
                                    </p:anim>
                                    <p:anim calcmode="lin" valueType="num">
                                      <p:cBhvr>
                                        <p:cTn id="8" dur="1750" fill="hold"/>
                                        <p:tgtEl>
                                          <p:spTgt spid="3"/>
                                        </p:tgtEl>
                                        <p:attrNameLst>
                                          <p:attrName>ppt_h</p:attrName>
                                        </p:attrNameLst>
                                      </p:cBhvr>
                                      <p:tavLst>
                                        <p:tav tm="0">
                                          <p:val>
                                            <p:fltVal val="0"/>
                                          </p:val>
                                        </p:tav>
                                        <p:tav tm="100000">
                                          <p:val>
                                            <p:strVal val="#ppt_h"/>
                                          </p:val>
                                        </p:tav>
                                      </p:tavLst>
                                    </p:anim>
                                    <p:animEffect transition="in" filter="fade">
                                      <p:cBhvr>
                                        <p:cTn id="9" dur="1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3 Taizé 273 "/>
          <p:cNvPicPr>
            <a:picLocks noGrp="1" noChangeAspect="1"/>
          </p:cNvPicPr>
          <p:nvPr isPhoto="1"/>
        </p:nvPicPr>
        <p:blipFill rotWithShape="1">
          <a:blip r:embed="rId2" cstate="email">
            <a:lum/>
            <a:extLst>
              <a:ext uri="{28A0092B-C50C-407E-A947-70E740481C1C}">
                <a14:useLocalDpi xmlns:a14="http://schemas.microsoft.com/office/drawing/2010/main"/>
              </a:ext>
            </a:extLst>
          </a:blip>
          <a:srcRect/>
          <a:stretch/>
        </p:blipFill>
        <p:spPr>
          <a:xfrm>
            <a:off x="269925" y="341883"/>
            <a:ext cx="6389075" cy="4608512"/>
          </a:xfrm>
          <a:prstGeom prst="rect">
            <a:avLst/>
          </a:prstGeom>
          <a:ln>
            <a:noFill/>
          </a:ln>
          <a:effectLst>
            <a:outerShdw blurRad="292100" dist="139700" dir="2700000" algn="tl" rotWithShape="0">
              <a:srgbClr val="333333">
                <a:alpha val="65000"/>
              </a:srgbClr>
            </a:outerShdw>
          </a:effectLst>
        </p:spPr>
      </p:pic>
      <p:sp>
        <p:nvSpPr>
          <p:cNvPr id="3" name="Textfeld 2"/>
          <p:cNvSpPr txBox="1"/>
          <p:nvPr/>
        </p:nvSpPr>
        <p:spPr>
          <a:xfrm>
            <a:off x="6796271" y="4230315"/>
            <a:ext cx="917997" cy="584775"/>
          </a:xfrm>
          <a:prstGeom prst="rect">
            <a:avLst/>
          </a:prstGeom>
          <a:noFill/>
        </p:spPr>
        <p:txBody>
          <a:bodyPr wrap="square" rtlCol="0">
            <a:spAutoFit/>
          </a:bodyPr>
          <a:lstStyle/>
          <a:p>
            <a:r>
              <a:rPr lang="de-DE" sz="1600" dirty="0" err="1" smtClean="0">
                <a:latin typeface="Georgia" panose="02040502050405020303" pitchFamily="18" charset="0"/>
              </a:rPr>
              <a:t>Hlg</a:t>
            </a:r>
            <a:r>
              <a:rPr lang="de-DE" sz="1600" dirty="0" smtClean="0">
                <a:latin typeface="Georgia" panose="02040502050405020303" pitchFamily="18" charset="0"/>
              </a:rPr>
              <a:t>. Michael</a:t>
            </a:r>
            <a:endParaRPr lang="de-DE" sz="1600" dirty="0">
              <a:latin typeface="Georgia" panose="02040502050405020303" pitchFamily="18" charset="0"/>
            </a:endParaRPr>
          </a:p>
        </p:txBody>
      </p:sp>
    </p:spTree>
    <p:extLst>
      <p:ext uri="{BB962C8B-B14F-4D97-AF65-F5344CB8AC3E}">
        <p14:creationId xmlns:p14="http://schemas.microsoft.com/office/powerpoint/2010/main" val="2840447962"/>
      </p:ext>
    </p:extLst>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3 Taizé 274 "/>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1985" y="2381"/>
            <a:ext cx="7735490" cy="5143500"/>
          </a:xfrm>
          <a:prstGeom prst="rect">
            <a:avLst/>
          </a:prstGeom>
        </p:spPr>
      </p:pic>
    </p:spTree>
    <p:extLst>
      <p:ext uri="{BB962C8B-B14F-4D97-AF65-F5344CB8AC3E}">
        <p14:creationId xmlns:p14="http://schemas.microsoft.com/office/powerpoint/2010/main" val="853695377"/>
      </p:ext>
    </p:extLst>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3 Taizé 275 "/>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rot="5400000">
            <a:off x="-161636" y="1001221"/>
            <a:ext cx="4724876" cy="3141675"/>
          </a:xfrm>
          <a:prstGeom prst="rect">
            <a:avLst/>
          </a:prstGeom>
          <a:ln>
            <a:noFill/>
          </a:ln>
          <a:effectLst>
            <a:outerShdw blurRad="292100" dist="139700" dir="2700000" algn="tl" rotWithShape="0">
              <a:srgbClr val="333333">
                <a:alpha val="65000"/>
              </a:srgbClr>
            </a:outerShdw>
          </a:effectLst>
        </p:spPr>
      </p:pic>
      <p:pic>
        <p:nvPicPr>
          <p:cNvPr id="3" name="Grafik 2" descr="2013 Taizé 277 "/>
          <p:cNvPicPr>
            <a:picLocks noGrp="1" noChangeAspect="1"/>
          </p:cNvPicPr>
          <p:nvPr isPhoto="1"/>
        </p:nvPicPr>
        <p:blipFill>
          <a:blip r:embed="rId3" cstate="email">
            <a:lum/>
            <a:extLst>
              <a:ext uri="{28A0092B-C50C-407E-A947-70E740481C1C}">
                <a14:useLocalDpi xmlns:a14="http://schemas.microsoft.com/office/drawing/2010/main"/>
              </a:ext>
            </a:extLst>
          </a:blip>
          <a:stretch>
            <a:fillRect/>
          </a:stretch>
        </p:blipFill>
        <p:spPr>
          <a:xfrm rot="5400000">
            <a:off x="3222741" y="1007418"/>
            <a:ext cx="4724877" cy="314167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98047949"/>
      </p:ext>
    </p:extLst>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3 Taizé 276 "/>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rot="5400000">
            <a:off x="-150213" y="978045"/>
            <a:ext cx="4656700" cy="3096344"/>
          </a:xfrm>
          <a:prstGeom prst="rect">
            <a:avLst/>
          </a:prstGeom>
          <a:ln>
            <a:noFill/>
          </a:ln>
          <a:effectLst>
            <a:outerShdw blurRad="292100" dist="139700" dir="2700000" algn="tl" rotWithShape="0">
              <a:srgbClr val="333333">
                <a:alpha val="65000"/>
              </a:srgbClr>
            </a:outerShdw>
          </a:effectLst>
        </p:spPr>
      </p:pic>
      <p:sp>
        <p:nvSpPr>
          <p:cNvPr id="3" name="Textfeld 2"/>
          <p:cNvSpPr txBox="1"/>
          <p:nvPr/>
        </p:nvSpPr>
        <p:spPr>
          <a:xfrm>
            <a:off x="4086349" y="3726259"/>
            <a:ext cx="3240360" cy="923330"/>
          </a:xfrm>
          <a:prstGeom prst="rect">
            <a:avLst/>
          </a:prstGeom>
          <a:noFill/>
        </p:spPr>
        <p:txBody>
          <a:bodyPr wrap="square" rtlCol="0">
            <a:spAutoFit/>
          </a:bodyPr>
          <a:lstStyle/>
          <a:p>
            <a:r>
              <a:rPr lang="de-DE" sz="1800" dirty="0" smtClean="0">
                <a:latin typeface="Georgia" panose="02040502050405020303" pitchFamily="18" charset="0"/>
              </a:rPr>
              <a:t>…. und am Sonntagnachmittag dann mit dem Zug zurück nach Aachen</a:t>
            </a:r>
            <a:endParaRPr lang="de-DE" sz="1800" dirty="0">
              <a:latin typeface="Georgia" panose="02040502050405020303" pitchFamily="18" charset="0"/>
            </a:endParaRPr>
          </a:p>
        </p:txBody>
      </p:sp>
    </p:spTree>
    <p:extLst>
      <p:ext uri="{BB962C8B-B14F-4D97-AF65-F5344CB8AC3E}">
        <p14:creationId xmlns:p14="http://schemas.microsoft.com/office/powerpoint/2010/main" val="236338456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3 Taizé 022 "/>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1985" y="2381"/>
            <a:ext cx="7735490" cy="5143500"/>
          </a:xfrm>
          <a:prstGeom prst="rect">
            <a:avLst/>
          </a:prstGeom>
        </p:spPr>
      </p:pic>
    </p:spTree>
    <p:extLst>
      <p:ext uri="{BB962C8B-B14F-4D97-AF65-F5344CB8AC3E}">
        <p14:creationId xmlns:p14="http://schemas.microsoft.com/office/powerpoint/2010/main" val="18525782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3 Taizé 023 "/>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rot="16200000">
            <a:off x="1343810" y="995620"/>
            <a:ext cx="4764999" cy="3168354"/>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1325617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3 Taizé 024 "/>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1985" y="2381"/>
            <a:ext cx="7735490" cy="5143500"/>
          </a:xfrm>
          <a:prstGeom prst="rect">
            <a:avLst/>
          </a:prstGeom>
        </p:spPr>
      </p:pic>
    </p:spTree>
    <p:extLst>
      <p:ext uri="{BB962C8B-B14F-4D97-AF65-F5344CB8AC3E}">
        <p14:creationId xmlns:p14="http://schemas.microsoft.com/office/powerpoint/2010/main" val="192947660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3 Taizé 025 "/>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125909" y="-10895"/>
            <a:ext cx="7735490" cy="5143500"/>
          </a:xfrm>
          <a:prstGeom prst="rect">
            <a:avLst/>
          </a:prstGeom>
        </p:spPr>
      </p:pic>
      <p:sp>
        <p:nvSpPr>
          <p:cNvPr id="3" name="Textfeld 2"/>
          <p:cNvSpPr txBox="1"/>
          <p:nvPr/>
        </p:nvSpPr>
        <p:spPr>
          <a:xfrm>
            <a:off x="341933" y="4158307"/>
            <a:ext cx="4824536" cy="830997"/>
          </a:xfrm>
          <a:prstGeom prst="rect">
            <a:avLst/>
          </a:prstGeom>
          <a:noFill/>
        </p:spPr>
        <p:txBody>
          <a:bodyPr wrap="square" rtlCol="0">
            <a:spAutoFit/>
          </a:bodyPr>
          <a:lstStyle/>
          <a:p>
            <a:r>
              <a:rPr lang="de-DE" sz="1600" dirty="0" smtClean="0">
                <a:solidFill>
                  <a:schemeClr val="bg1"/>
                </a:solidFill>
                <a:latin typeface="Georgia" panose="02040502050405020303" pitchFamily="18" charset="0"/>
              </a:rPr>
              <a:t>Mittagessen direkt am </a:t>
            </a:r>
            <a:r>
              <a:rPr lang="de-DE" sz="1600" dirty="0">
                <a:solidFill>
                  <a:schemeClr val="bg1"/>
                </a:solidFill>
                <a:latin typeface="Georgia" panose="02040502050405020303" pitchFamily="18" charset="0"/>
              </a:rPr>
              <a:t>K</a:t>
            </a:r>
            <a:r>
              <a:rPr lang="de-DE" sz="1600" dirty="0" smtClean="0">
                <a:solidFill>
                  <a:schemeClr val="bg1"/>
                </a:solidFill>
                <a:latin typeface="Georgia" panose="02040502050405020303" pitchFamily="18" charset="0"/>
              </a:rPr>
              <a:t>anal – sehr lecker : </a:t>
            </a:r>
          </a:p>
          <a:p>
            <a:r>
              <a:rPr lang="de-DE" sz="1600" dirty="0" smtClean="0">
                <a:solidFill>
                  <a:schemeClr val="bg1"/>
                </a:solidFill>
                <a:latin typeface="Georgia" panose="02040502050405020303" pitchFamily="18" charset="0"/>
              </a:rPr>
              <a:t>aber danach war ich </a:t>
            </a:r>
            <a:r>
              <a:rPr lang="de-DE" sz="1600" dirty="0" err="1" smtClean="0">
                <a:solidFill>
                  <a:schemeClr val="bg1"/>
                </a:solidFill>
                <a:latin typeface="Georgia" panose="02040502050405020303" pitchFamily="18" charset="0"/>
              </a:rPr>
              <a:t>soooo</a:t>
            </a:r>
            <a:r>
              <a:rPr lang="de-DE" sz="1600" dirty="0" smtClean="0">
                <a:solidFill>
                  <a:schemeClr val="bg1"/>
                </a:solidFill>
                <a:latin typeface="Georgia" panose="02040502050405020303" pitchFamily="18" charset="0"/>
              </a:rPr>
              <a:t> müde, dass ich in den nächsten Tagen doch lieber gepicknickt habe</a:t>
            </a:r>
            <a:endParaRPr lang="de-DE" sz="1600" dirty="0">
              <a:solidFill>
                <a:schemeClr val="bg1"/>
              </a:solidFill>
              <a:latin typeface="Georgia" panose="02040502050405020303" pitchFamily="18" charset="0"/>
            </a:endParaRPr>
          </a:p>
        </p:txBody>
      </p:sp>
    </p:spTree>
    <p:extLst>
      <p:ext uri="{BB962C8B-B14F-4D97-AF65-F5344CB8AC3E}">
        <p14:creationId xmlns:p14="http://schemas.microsoft.com/office/powerpoint/2010/main" val="151587078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3 Taizé 026 "/>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1985" y="2381"/>
            <a:ext cx="7735490" cy="5143500"/>
          </a:xfrm>
          <a:prstGeom prst="rect">
            <a:avLst/>
          </a:prstGeom>
        </p:spPr>
      </p:pic>
      <p:sp>
        <p:nvSpPr>
          <p:cNvPr id="3" name="Textfeld 2"/>
          <p:cNvSpPr txBox="1"/>
          <p:nvPr/>
        </p:nvSpPr>
        <p:spPr>
          <a:xfrm>
            <a:off x="197917" y="4014291"/>
            <a:ext cx="4123320" cy="923330"/>
          </a:xfrm>
          <a:prstGeom prst="rect">
            <a:avLst/>
          </a:prstGeom>
          <a:noFill/>
        </p:spPr>
        <p:txBody>
          <a:bodyPr wrap="square" rtlCol="0">
            <a:spAutoFit/>
          </a:bodyPr>
          <a:lstStyle/>
          <a:p>
            <a:r>
              <a:rPr lang="de-DE" sz="1800" dirty="0">
                <a:solidFill>
                  <a:schemeClr val="bg1"/>
                </a:solidFill>
                <a:latin typeface="Georgia" panose="02040502050405020303" pitchFamily="18" charset="0"/>
              </a:rPr>
              <a:t>D</a:t>
            </a:r>
            <a:r>
              <a:rPr lang="de-DE" sz="1800" dirty="0" smtClean="0">
                <a:solidFill>
                  <a:schemeClr val="bg1"/>
                </a:solidFill>
                <a:latin typeface="Georgia" panose="02040502050405020303" pitchFamily="18" charset="0"/>
              </a:rPr>
              <a:t>ie Schleusentreppe von </a:t>
            </a:r>
            <a:r>
              <a:rPr lang="de-DE" sz="1800" dirty="0" err="1" smtClean="0">
                <a:solidFill>
                  <a:schemeClr val="bg1"/>
                </a:solidFill>
                <a:latin typeface="Georgia" panose="02040502050405020303" pitchFamily="18" charset="0"/>
              </a:rPr>
              <a:t>Valdieu</a:t>
            </a:r>
            <a:r>
              <a:rPr lang="de-DE" sz="1800" dirty="0" smtClean="0">
                <a:solidFill>
                  <a:schemeClr val="bg1"/>
                </a:solidFill>
                <a:latin typeface="Georgia" panose="02040502050405020303" pitchFamily="18" charset="0"/>
              </a:rPr>
              <a:t> mit 15 Schleusen ! </a:t>
            </a:r>
          </a:p>
          <a:p>
            <a:r>
              <a:rPr lang="de-DE" sz="1800" dirty="0" smtClean="0">
                <a:solidFill>
                  <a:schemeClr val="bg1"/>
                </a:solidFill>
                <a:latin typeface="Georgia" panose="02040502050405020303" pitchFamily="18" charset="0"/>
              </a:rPr>
              <a:t>der Aufstieg zur burgundischen Pforte</a:t>
            </a:r>
            <a:endParaRPr lang="de-DE" sz="1800" dirty="0">
              <a:solidFill>
                <a:schemeClr val="bg1"/>
              </a:solidFill>
              <a:latin typeface="Georgia" panose="02040502050405020303" pitchFamily="18" charset="0"/>
            </a:endParaRPr>
          </a:p>
        </p:txBody>
      </p:sp>
    </p:spTree>
    <p:extLst>
      <p:ext uri="{BB962C8B-B14F-4D97-AF65-F5344CB8AC3E}">
        <p14:creationId xmlns:p14="http://schemas.microsoft.com/office/powerpoint/2010/main" val="121778963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3 Taizé 027 "/>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rot="5400000">
            <a:off x="1903306" y="1064358"/>
            <a:ext cx="4543722" cy="302122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1098709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3 Taizé 028 "/>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0"/>
            <a:ext cx="7740650" cy="5143500"/>
          </a:xfrm>
          <a:prstGeom prst="rect">
            <a:avLst/>
          </a:prstGeom>
        </p:spPr>
      </p:pic>
    </p:spTree>
    <p:extLst>
      <p:ext uri="{BB962C8B-B14F-4D97-AF65-F5344CB8AC3E}">
        <p14:creationId xmlns:p14="http://schemas.microsoft.com/office/powerpoint/2010/main" val="338220688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3 Taizé 029 "/>
          <p:cNvPicPr>
            <a:picLocks noGrp="1" noChangeAspect="1"/>
          </p:cNvPicPr>
          <p:nvPr isPhoto="1"/>
        </p:nvPicPr>
        <p:blipFill rotWithShape="1">
          <a:blip r:embed="rId2" cstate="email">
            <a:lum/>
            <a:extLst>
              <a:ext uri="{28A0092B-C50C-407E-A947-70E740481C1C}">
                <a14:useLocalDpi xmlns:a14="http://schemas.microsoft.com/office/drawing/2010/main"/>
              </a:ext>
            </a:extLst>
          </a:blip>
          <a:srcRect t="-280"/>
          <a:stretch/>
        </p:blipFill>
        <p:spPr>
          <a:xfrm>
            <a:off x="5155" y="-96254"/>
            <a:ext cx="7759529" cy="5244517"/>
          </a:xfrm>
          <a:prstGeom prst="rect">
            <a:avLst/>
          </a:prstGeom>
        </p:spPr>
      </p:pic>
    </p:spTree>
    <p:extLst>
      <p:ext uri="{BB962C8B-B14F-4D97-AF65-F5344CB8AC3E}">
        <p14:creationId xmlns:p14="http://schemas.microsoft.com/office/powerpoint/2010/main" val="390866892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3 Taizé 029 kopie"/>
          <p:cNvPicPr>
            <a:picLocks noGrp="1" noChangeAspect="1"/>
          </p:cNvPicPr>
          <p:nvPr isPhoto="1"/>
        </p:nvPicPr>
        <p:blipFill rotWithShape="1">
          <a:blip r:embed="rId2" cstate="email">
            <a:lum/>
            <a:extLst>
              <a:ext uri="{28A0092B-C50C-407E-A947-70E740481C1C}">
                <a14:useLocalDpi xmlns:a14="http://schemas.microsoft.com/office/drawing/2010/main"/>
              </a:ext>
            </a:extLst>
          </a:blip>
          <a:srcRect l="-262"/>
          <a:stretch/>
        </p:blipFill>
        <p:spPr>
          <a:xfrm>
            <a:off x="0" y="0"/>
            <a:ext cx="7900600" cy="5148263"/>
          </a:xfrm>
          <a:prstGeom prst="rect">
            <a:avLst/>
          </a:prstGeom>
        </p:spPr>
      </p:pic>
    </p:spTree>
    <p:extLst>
      <p:ext uri="{BB962C8B-B14F-4D97-AF65-F5344CB8AC3E}">
        <p14:creationId xmlns:p14="http://schemas.microsoft.com/office/powerpoint/2010/main" val="114497496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3 Taizé 003 "/>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1985" y="2381"/>
            <a:ext cx="7735490" cy="5143500"/>
          </a:xfrm>
          <a:prstGeom prst="rect">
            <a:avLst/>
          </a:prstGeom>
        </p:spPr>
      </p:pic>
    </p:spTree>
    <p:extLst>
      <p:ext uri="{BB962C8B-B14F-4D97-AF65-F5344CB8AC3E}">
        <p14:creationId xmlns:p14="http://schemas.microsoft.com/office/powerpoint/2010/main" val="162318658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90044"/>
            <a:ext cx="8187070" cy="5238307"/>
          </a:xfrm>
          <a:prstGeom prst="rect">
            <a:avLst/>
          </a:prstGeom>
        </p:spPr>
      </p:pic>
    </p:spTree>
    <p:extLst>
      <p:ext uri="{BB962C8B-B14F-4D97-AF65-F5344CB8AC3E}">
        <p14:creationId xmlns:p14="http://schemas.microsoft.com/office/powerpoint/2010/main" val="344052310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3 Taizé 031 "/>
          <p:cNvPicPr>
            <a:picLocks noGrp="1" noChangeAspect="1"/>
          </p:cNvPicPr>
          <p:nvPr isPhoto="1"/>
        </p:nvPicPr>
        <p:blipFill rotWithShape="1">
          <a:blip r:embed="rId2" cstate="email">
            <a:lum/>
            <a:extLst>
              <a:ext uri="{28A0092B-C50C-407E-A947-70E740481C1C}">
                <a14:useLocalDpi xmlns:a14="http://schemas.microsoft.com/office/drawing/2010/main"/>
              </a:ext>
            </a:extLst>
          </a:blip>
          <a:srcRect t="-2" b="-12541"/>
          <a:stretch/>
        </p:blipFill>
        <p:spPr>
          <a:xfrm>
            <a:off x="0" y="21754"/>
            <a:ext cx="7740650" cy="5786310"/>
          </a:xfrm>
          <a:prstGeom prst="rect">
            <a:avLst/>
          </a:prstGeom>
        </p:spPr>
      </p:pic>
    </p:spTree>
    <p:extLst>
      <p:ext uri="{BB962C8B-B14F-4D97-AF65-F5344CB8AC3E}">
        <p14:creationId xmlns:p14="http://schemas.microsoft.com/office/powerpoint/2010/main" val="34982114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3 Taizé 032 "/>
          <p:cNvPicPr>
            <a:picLocks noGrp="1" noChangeAspect="1"/>
          </p:cNvPicPr>
          <p:nvPr isPhoto="1"/>
        </p:nvPicPr>
        <p:blipFill rotWithShape="1">
          <a:blip r:embed="rId2" cstate="email">
            <a:lum/>
            <a:extLst>
              <a:ext uri="{28A0092B-C50C-407E-A947-70E740481C1C}">
                <a14:useLocalDpi xmlns:a14="http://schemas.microsoft.com/office/drawing/2010/main"/>
              </a:ext>
            </a:extLst>
          </a:blip>
          <a:srcRect l="-125"/>
          <a:stretch/>
        </p:blipFill>
        <p:spPr>
          <a:xfrm>
            <a:off x="-412510" y="0"/>
            <a:ext cx="8153124" cy="5148263"/>
          </a:xfrm>
          <a:prstGeom prst="rect">
            <a:avLst/>
          </a:prstGeom>
        </p:spPr>
      </p:pic>
    </p:spTree>
    <p:extLst>
      <p:ext uri="{BB962C8B-B14F-4D97-AF65-F5344CB8AC3E}">
        <p14:creationId xmlns:p14="http://schemas.microsoft.com/office/powerpoint/2010/main" val="409229467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3 Taizé 033 "/>
          <p:cNvPicPr>
            <a:picLocks noGrp="1" noChangeAspect="1"/>
          </p:cNvPicPr>
          <p:nvPr isPhoto="1"/>
        </p:nvPicPr>
        <p:blipFill rotWithShape="1">
          <a:blip r:embed="rId2" cstate="email">
            <a:lum/>
            <a:extLst>
              <a:ext uri="{28A0092B-C50C-407E-A947-70E740481C1C}">
                <a14:useLocalDpi xmlns:a14="http://schemas.microsoft.com/office/drawing/2010/main"/>
              </a:ext>
            </a:extLst>
          </a:blip>
          <a:srcRect t="-3425" r="-427"/>
          <a:stretch/>
        </p:blipFill>
        <p:spPr>
          <a:xfrm>
            <a:off x="0" y="-167641"/>
            <a:ext cx="7740650" cy="5315903"/>
          </a:xfrm>
          <a:prstGeom prst="rect">
            <a:avLst/>
          </a:prstGeom>
        </p:spPr>
      </p:pic>
    </p:spTree>
    <p:extLst>
      <p:ext uri="{BB962C8B-B14F-4D97-AF65-F5344CB8AC3E}">
        <p14:creationId xmlns:p14="http://schemas.microsoft.com/office/powerpoint/2010/main" val="97418433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3 Taizé 034 "/>
          <p:cNvPicPr>
            <a:picLocks noGrp="1" noChangeAspect="1"/>
          </p:cNvPicPr>
          <p:nvPr isPhoto="1"/>
        </p:nvPicPr>
        <p:blipFill rotWithShape="1">
          <a:blip r:embed="rId2" cstate="email">
            <a:lum/>
            <a:extLst>
              <a:ext uri="{28A0092B-C50C-407E-A947-70E740481C1C}">
                <a14:useLocalDpi xmlns:a14="http://schemas.microsoft.com/office/drawing/2010/main"/>
              </a:ext>
            </a:extLst>
          </a:blip>
          <a:srcRect r="-783"/>
          <a:stretch/>
        </p:blipFill>
        <p:spPr>
          <a:xfrm>
            <a:off x="26387" y="0"/>
            <a:ext cx="7776951" cy="5148263"/>
          </a:xfrm>
          <a:prstGeom prst="rect">
            <a:avLst/>
          </a:prstGeom>
        </p:spPr>
      </p:pic>
      <p:pic>
        <p:nvPicPr>
          <p:cNvPr id="4" name="Grafik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20725165">
            <a:off x="469320" y="3816201"/>
            <a:ext cx="1011146" cy="1110507"/>
          </a:xfrm>
          <a:prstGeom prst="rect">
            <a:avLst/>
          </a:prstGeom>
        </p:spPr>
      </p:pic>
      <p:sp>
        <p:nvSpPr>
          <p:cNvPr id="5" name="Textfeld 4"/>
          <p:cNvSpPr txBox="1"/>
          <p:nvPr/>
        </p:nvSpPr>
        <p:spPr>
          <a:xfrm>
            <a:off x="1742917" y="4266658"/>
            <a:ext cx="1911841" cy="769441"/>
          </a:xfrm>
          <a:prstGeom prst="rect">
            <a:avLst/>
          </a:prstGeom>
          <a:noFill/>
        </p:spPr>
        <p:txBody>
          <a:bodyPr wrap="square" rtlCol="0">
            <a:spAutoFit/>
          </a:bodyPr>
          <a:lstStyle/>
          <a:p>
            <a:r>
              <a:rPr lang="de-DE" sz="4400" dirty="0" smtClean="0">
                <a:solidFill>
                  <a:schemeClr val="bg1"/>
                </a:solidFill>
                <a:latin typeface="Georgia" panose="02040502050405020303" pitchFamily="18" charset="0"/>
              </a:rPr>
              <a:t>Belfort</a:t>
            </a:r>
            <a:endParaRPr lang="de-DE" sz="4400" dirty="0">
              <a:solidFill>
                <a:schemeClr val="bg1"/>
              </a:solidFill>
              <a:latin typeface="Georgia" panose="02040502050405020303" pitchFamily="18" charset="0"/>
            </a:endParaRPr>
          </a:p>
        </p:txBody>
      </p:sp>
      <p:sp>
        <p:nvSpPr>
          <p:cNvPr id="6" name="Textfeld 5"/>
          <p:cNvSpPr txBox="1"/>
          <p:nvPr/>
        </p:nvSpPr>
        <p:spPr>
          <a:xfrm>
            <a:off x="164892" y="112426"/>
            <a:ext cx="5708614" cy="523220"/>
          </a:xfrm>
          <a:prstGeom prst="rect">
            <a:avLst/>
          </a:prstGeom>
          <a:noFill/>
        </p:spPr>
        <p:txBody>
          <a:bodyPr wrap="none" rtlCol="0">
            <a:spAutoFit/>
          </a:bodyPr>
          <a:lstStyle/>
          <a:p>
            <a:r>
              <a:rPr lang="de-DE" sz="2800" dirty="0" smtClean="0">
                <a:solidFill>
                  <a:schemeClr val="bg1"/>
                </a:solidFill>
                <a:latin typeface="Georgia" panose="02040502050405020303" pitchFamily="18" charset="0"/>
              </a:rPr>
              <a:t>Tag 2- Sonntag: Belfort - Besançon</a:t>
            </a:r>
            <a:endParaRPr lang="de-DE" sz="2800" dirty="0">
              <a:solidFill>
                <a:schemeClr val="bg1"/>
              </a:solidFill>
              <a:latin typeface="Georgia" panose="02040502050405020303" pitchFamily="18" charset="0"/>
            </a:endParaRPr>
          </a:p>
        </p:txBody>
      </p:sp>
    </p:spTree>
    <p:extLst>
      <p:ext uri="{BB962C8B-B14F-4D97-AF65-F5344CB8AC3E}">
        <p14:creationId xmlns:p14="http://schemas.microsoft.com/office/powerpoint/2010/main" val="2882583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3 Taizé 035 "/>
          <p:cNvPicPr>
            <a:picLocks noGrp="1" noChangeAspect="1"/>
          </p:cNvPicPr>
          <p:nvPr isPhoto="1"/>
        </p:nvPicPr>
        <p:blipFill rotWithShape="1">
          <a:blip r:embed="rId2" cstate="email">
            <a:lum/>
            <a:extLst>
              <a:ext uri="{28A0092B-C50C-407E-A947-70E740481C1C}">
                <a14:useLocalDpi xmlns:a14="http://schemas.microsoft.com/office/drawing/2010/main"/>
              </a:ext>
            </a:extLst>
          </a:blip>
          <a:srcRect l="-222"/>
          <a:stretch/>
        </p:blipFill>
        <p:spPr>
          <a:xfrm>
            <a:off x="-1" y="1"/>
            <a:ext cx="7740651" cy="5127366"/>
          </a:xfrm>
          <a:prstGeom prst="rect">
            <a:avLst/>
          </a:prstGeom>
        </p:spPr>
      </p:pic>
    </p:spTree>
    <p:extLst>
      <p:ext uri="{BB962C8B-B14F-4D97-AF65-F5344CB8AC3E}">
        <p14:creationId xmlns:p14="http://schemas.microsoft.com/office/powerpoint/2010/main" val="69698694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3 Taizé 035 "/>
          <p:cNvPicPr>
            <a:picLocks noGrp="1" noChangeAspect="1"/>
          </p:cNvPicPr>
          <p:nvPr isPhoto="1"/>
        </p:nvPicPr>
        <p:blipFill rotWithShape="1">
          <a:blip r:embed="rId2" cstate="email">
            <a:lum/>
            <a:extLst>
              <a:ext uri="{28A0092B-C50C-407E-A947-70E740481C1C}">
                <a14:useLocalDpi xmlns:a14="http://schemas.microsoft.com/office/drawing/2010/main"/>
              </a:ext>
            </a:extLst>
          </a:blip>
          <a:srcRect l="-222"/>
          <a:stretch/>
        </p:blipFill>
        <p:spPr>
          <a:xfrm>
            <a:off x="-52466" y="0"/>
            <a:ext cx="7793117" cy="5224072"/>
          </a:xfrm>
          <a:prstGeom prst="rect">
            <a:avLst/>
          </a:prstGeom>
        </p:spPr>
      </p:pic>
      <p:sp>
        <p:nvSpPr>
          <p:cNvPr id="3" name="Textfeld 2"/>
          <p:cNvSpPr txBox="1"/>
          <p:nvPr/>
        </p:nvSpPr>
        <p:spPr>
          <a:xfrm>
            <a:off x="125909" y="145495"/>
            <a:ext cx="4160520" cy="4933082"/>
          </a:xfrm>
          <a:prstGeom prst="rect">
            <a:avLst/>
          </a:prstGeom>
          <a:solidFill>
            <a:schemeClr val="accent1">
              <a:lumMod val="20000"/>
              <a:lumOff val="80000"/>
            </a:schemeClr>
          </a:solidFill>
        </p:spPr>
        <p:txBody>
          <a:bodyPr wrap="square" rtlCol="0">
            <a:spAutoFit/>
          </a:bodyPr>
          <a:lstStyle/>
          <a:p>
            <a:r>
              <a:rPr lang="de-DE" b="1" dirty="0" smtClean="0">
                <a:latin typeface="Georgia" panose="02040502050405020303" pitchFamily="18" charset="0"/>
              </a:rPr>
              <a:t>Belfort</a:t>
            </a:r>
          </a:p>
          <a:p>
            <a:r>
              <a:rPr lang="de-DE" dirty="0" smtClean="0">
                <a:latin typeface="Georgia" panose="02040502050405020303" pitchFamily="18" charset="0"/>
              </a:rPr>
              <a:t>Bedingt </a:t>
            </a:r>
            <a:r>
              <a:rPr lang="de-DE" dirty="0">
                <a:latin typeface="Georgia" panose="02040502050405020303" pitchFamily="18" charset="0"/>
              </a:rPr>
              <a:t>durch ihre Lage in der Burgundischen Pforte hatte die Stadt </a:t>
            </a:r>
            <a:r>
              <a:rPr lang="de-DE" dirty="0" smtClean="0">
                <a:latin typeface="Georgia" panose="02040502050405020303" pitchFamily="18" charset="0"/>
              </a:rPr>
              <a:t>früh </a:t>
            </a:r>
            <a:r>
              <a:rPr lang="de-DE" dirty="0">
                <a:latin typeface="Georgia" panose="02040502050405020303" pitchFamily="18" charset="0"/>
              </a:rPr>
              <a:t>eine große strategische Bedeutung. Bis zum Westfälischen Frieden 1648 gehörte das französischsprachige Belfort zum habsburgischen Sundgau und zum Heiligen Römischen Reich, danach zu Frankreich. Ab 1686 wurde die Zitadelle der Stadt von Vauban im Auftrag von Ludwig XIV. zur Festung ausgebaut, die Stadt ummauert und mit einer Vielzahl heute noch erhaltener wehrhafter Türme versehen. 1813 bis April </a:t>
            </a:r>
            <a:r>
              <a:rPr lang="de-DE" dirty="0" smtClean="0">
                <a:latin typeface="Georgia" panose="02040502050405020303" pitchFamily="18" charset="0"/>
              </a:rPr>
              <a:t>1814in den Befreiungskriegen und  im </a:t>
            </a:r>
            <a:r>
              <a:rPr lang="de-DE" dirty="0">
                <a:latin typeface="Georgia" panose="02040502050405020303" pitchFamily="18" charset="0"/>
              </a:rPr>
              <a:t>Deutsch-Französischen Krieg 1870/71 </a:t>
            </a:r>
            <a:r>
              <a:rPr lang="de-DE" dirty="0" smtClean="0">
                <a:latin typeface="Georgia" panose="02040502050405020303" pitchFamily="18" charset="0"/>
              </a:rPr>
              <a:t>wurde die Festung nicht eingenommen und der Einmarsch durch die burgundische Pforte verhindert. 1871 </a:t>
            </a:r>
            <a:r>
              <a:rPr lang="de-DE" dirty="0">
                <a:latin typeface="Georgia" panose="02040502050405020303" pitchFamily="18" charset="0"/>
              </a:rPr>
              <a:t>wurde das </a:t>
            </a:r>
            <a:r>
              <a:rPr lang="de-DE" dirty="0" err="1">
                <a:latin typeface="Georgia" panose="02040502050405020303" pitchFamily="18" charset="0"/>
              </a:rPr>
              <a:t>Territoire</a:t>
            </a:r>
            <a:r>
              <a:rPr lang="de-DE" dirty="0">
                <a:latin typeface="Georgia" panose="02040502050405020303" pitchFamily="18" charset="0"/>
              </a:rPr>
              <a:t> de Belfort, obwohl historisch zum Sundgau und damit zum Oberelsass gehörig, nicht wie das übrige Elsass und Teile Lothringens vom Deutschen Reich annektiert</a:t>
            </a:r>
            <a:r>
              <a:rPr lang="de-DE" dirty="0" smtClean="0">
                <a:latin typeface="Georgia" panose="02040502050405020303" pitchFamily="18" charset="0"/>
              </a:rPr>
              <a:t>.</a:t>
            </a:r>
            <a:endParaRPr lang="de-DE" dirty="0">
              <a:latin typeface="Georgia" panose="02040502050405020303" pitchFamily="18" charset="0"/>
            </a:endParaRPr>
          </a:p>
        </p:txBody>
      </p:sp>
    </p:spTree>
    <p:extLst>
      <p:ext uri="{BB962C8B-B14F-4D97-AF65-F5344CB8AC3E}">
        <p14:creationId xmlns:p14="http://schemas.microsoft.com/office/powerpoint/2010/main" val="536745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3 Taizé 037 "/>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4763"/>
            <a:ext cx="7740650" cy="5143500"/>
          </a:xfrm>
          <a:prstGeom prst="rect">
            <a:avLst/>
          </a:prstGeom>
        </p:spPr>
      </p:pic>
      <p:sp>
        <p:nvSpPr>
          <p:cNvPr id="4" name="Textfeld 3"/>
          <p:cNvSpPr txBox="1"/>
          <p:nvPr/>
        </p:nvSpPr>
        <p:spPr>
          <a:xfrm>
            <a:off x="425360" y="4356390"/>
            <a:ext cx="2204450" cy="523220"/>
          </a:xfrm>
          <a:prstGeom prst="rect">
            <a:avLst/>
          </a:prstGeom>
          <a:noFill/>
        </p:spPr>
        <p:txBody>
          <a:bodyPr wrap="none" rtlCol="0">
            <a:spAutoFit/>
          </a:bodyPr>
          <a:lstStyle/>
          <a:p>
            <a:r>
              <a:rPr lang="de-DE" sz="2800" dirty="0" smtClean="0">
                <a:solidFill>
                  <a:schemeClr val="bg1"/>
                </a:solidFill>
                <a:latin typeface="Georgia" panose="02040502050405020303" pitchFamily="18" charset="0"/>
              </a:rPr>
              <a:t>Die Zitadelle</a:t>
            </a:r>
            <a:endParaRPr lang="de-DE" sz="2800" dirty="0">
              <a:solidFill>
                <a:schemeClr val="bg1"/>
              </a:solidFill>
              <a:latin typeface="Georgia" panose="02040502050405020303" pitchFamily="18" charset="0"/>
            </a:endParaRPr>
          </a:p>
        </p:txBody>
      </p:sp>
    </p:spTree>
    <p:extLst>
      <p:ext uri="{BB962C8B-B14F-4D97-AF65-F5344CB8AC3E}">
        <p14:creationId xmlns:p14="http://schemas.microsoft.com/office/powerpoint/2010/main" val="377256070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3 Taizé 039 "/>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1985" y="2381"/>
            <a:ext cx="7735490" cy="5143500"/>
          </a:xfrm>
          <a:prstGeom prst="rect">
            <a:avLst/>
          </a:prstGeom>
        </p:spPr>
      </p:pic>
      <p:sp>
        <p:nvSpPr>
          <p:cNvPr id="3" name="Textfeld 2"/>
          <p:cNvSpPr txBox="1"/>
          <p:nvPr/>
        </p:nvSpPr>
        <p:spPr>
          <a:xfrm>
            <a:off x="4692701" y="4260656"/>
            <a:ext cx="3044774" cy="707886"/>
          </a:xfrm>
          <a:prstGeom prst="rect">
            <a:avLst/>
          </a:prstGeom>
          <a:noFill/>
        </p:spPr>
        <p:txBody>
          <a:bodyPr wrap="square" rtlCol="0">
            <a:spAutoFit/>
          </a:bodyPr>
          <a:lstStyle/>
          <a:p>
            <a:r>
              <a:rPr lang="de-DE" sz="2000" dirty="0" smtClean="0">
                <a:solidFill>
                  <a:schemeClr val="bg1"/>
                </a:solidFill>
                <a:latin typeface="Georgia" panose="02040502050405020303" pitchFamily="18" charset="0"/>
              </a:rPr>
              <a:t>Der Löwe von Belfort – Wahrzeichen der Stadt</a:t>
            </a:r>
            <a:endParaRPr lang="de-DE" sz="2000" dirty="0">
              <a:solidFill>
                <a:schemeClr val="bg1"/>
              </a:solidFill>
              <a:latin typeface="Georgia" panose="02040502050405020303" pitchFamily="18" charset="0"/>
            </a:endParaRPr>
          </a:p>
        </p:txBody>
      </p:sp>
    </p:spTree>
    <p:extLst>
      <p:ext uri="{BB962C8B-B14F-4D97-AF65-F5344CB8AC3E}">
        <p14:creationId xmlns:p14="http://schemas.microsoft.com/office/powerpoint/2010/main" val="92416000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3 Taizé 038 "/>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1985" y="2381"/>
            <a:ext cx="7735490" cy="5143500"/>
          </a:xfrm>
          <a:prstGeom prst="rect">
            <a:avLst/>
          </a:prstGeom>
        </p:spPr>
      </p:pic>
      <p:sp>
        <p:nvSpPr>
          <p:cNvPr id="3" name="Textfeld 2"/>
          <p:cNvSpPr txBox="1"/>
          <p:nvPr/>
        </p:nvSpPr>
        <p:spPr>
          <a:xfrm>
            <a:off x="197917" y="4302323"/>
            <a:ext cx="4104456" cy="707886"/>
          </a:xfrm>
          <a:prstGeom prst="rect">
            <a:avLst/>
          </a:prstGeom>
          <a:solidFill>
            <a:schemeClr val="accent1">
              <a:lumMod val="20000"/>
              <a:lumOff val="80000"/>
            </a:schemeClr>
          </a:solidFill>
        </p:spPr>
        <p:txBody>
          <a:bodyPr wrap="square" rtlCol="0">
            <a:spAutoFit/>
          </a:bodyPr>
          <a:lstStyle/>
          <a:p>
            <a:r>
              <a:rPr lang="de-DE" sz="2000" dirty="0" err="1" smtClean="0">
                <a:latin typeface="Georgia" panose="02040502050405020303" pitchFamily="18" charset="0"/>
              </a:rPr>
              <a:t>Cathédrale</a:t>
            </a:r>
            <a:r>
              <a:rPr lang="de-DE" sz="2000" dirty="0" smtClean="0">
                <a:latin typeface="Georgia" panose="02040502050405020303" pitchFamily="18" charset="0"/>
              </a:rPr>
              <a:t> St. Christophe</a:t>
            </a:r>
          </a:p>
          <a:p>
            <a:r>
              <a:rPr lang="de-DE" sz="2000" dirty="0">
                <a:latin typeface="Georgia" panose="02040502050405020303" pitchFamily="18" charset="0"/>
              </a:rPr>
              <a:t>m</a:t>
            </a:r>
            <a:r>
              <a:rPr lang="de-DE" sz="2000" dirty="0" smtClean="0">
                <a:latin typeface="Georgia" panose="02040502050405020303" pitchFamily="18" charset="0"/>
              </a:rPr>
              <a:t>it Messe am Samstagabend</a:t>
            </a:r>
            <a:endParaRPr lang="de-DE" sz="2000" dirty="0">
              <a:latin typeface="Georgia" panose="02040502050405020303" pitchFamily="18" charset="0"/>
            </a:endParaRPr>
          </a:p>
        </p:txBody>
      </p:sp>
    </p:spTree>
    <p:extLst>
      <p:ext uri="{BB962C8B-B14F-4D97-AF65-F5344CB8AC3E}">
        <p14:creationId xmlns:p14="http://schemas.microsoft.com/office/powerpoint/2010/main" val="3593799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1250"/>
                                        <p:tgtEl>
                                          <p:spTgt spid="3"/>
                                        </p:tgtEl>
                                      </p:cBhvr>
                                    </p:animEffect>
                                    <p:set>
                                      <p:cBhvr>
                                        <p:cTn id="7" dur="1" fill="hold">
                                          <p:stCondLst>
                                            <p:cond delay="124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3 Taizé 004 "/>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1985" y="2381"/>
            <a:ext cx="7735490" cy="5143500"/>
          </a:xfrm>
          <a:prstGeom prst="rect">
            <a:avLst/>
          </a:prstGeom>
        </p:spPr>
      </p:pic>
      <p:sp>
        <p:nvSpPr>
          <p:cNvPr id="3" name="Textfeld 2"/>
          <p:cNvSpPr txBox="1"/>
          <p:nvPr/>
        </p:nvSpPr>
        <p:spPr>
          <a:xfrm>
            <a:off x="173864" y="4408865"/>
            <a:ext cx="3821880" cy="415498"/>
          </a:xfrm>
          <a:prstGeom prst="rect">
            <a:avLst/>
          </a:prstGeom>
          <a:noFill/>
        </p:spPr>
        <p:txBody>
          <a:bodyPr wrap="none" rtlCol="0">
            <a:spAutoFit/>
          </a:bodyPr>
          <a:lstStyle/>
          <a:p>
            <a:r>
              <a:rPr lang="de-DE" sz="2100" dirty="0">
                <a:solidFill>
                  <a:schemeClr val="bg1"/>
                </a:solidFill>
                <a:latin typeface="Georgia" panose="02040502050405020303" pitchFamily="18" charset="0"/>
              </a:rPr>
              <a:t>Bei </a:t>
            </a:r>
            <a:r>
              <a:rPr lang="de-DE" sz="2100" dirty="0" err="1">
                <a:solidFill>
                  <a:schemeClr val="bg1"/>
                </a:solidFill>
                <a:latin typeface="Georgia" panose="02040502050405020303" pitchFamily="18" charset="0"/>
              </a:rPr>
              <a:t>Neuerburg</a:t>
            </a:r>
            <a:r>
              <a:rPr lang="de-DE" sz="2100" dirty="0">
                <a:solidFill>
                  <a:schemeClr val="bg1"/>
                </a:solidFill>
                <a:latin typeface="Georgia" panose="02040502050405020303" pitchFamily="18" charset="0"/>
              </a:rPr>
              <a:t> über den Rhein</a:t>
            </a:r>
          </a:p>
        </p:txBody>
      </p:sp>
    </p:spTree>
    <p:extLst>
      <p:ext uri="{BB962C8B-B14F-4D97-AF65-F5344CB8AC3E}">
        <p14:creationId xmlns:p14="http://schemas.microsoft.com/office/powerpoint/2010/main" val="277559422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3 Taizé 036 "/>
          <p:cNvPicPr>
            <a:picLocks noGrp="1" noChangeAspect="1"/>
          </p:cNvPicPr>
          <p:nvPr isPhoto="1"/>
        </p:nvPicPr>
        <p:blipFill rotWithShape="1">
          <a:blip r:embed="rId2" cstate="email">
            <a:lum/>
            <a:extLst>
              <a:ext uri="{28A0092B-C50C-407E-A947-70E740481C1C}">
                <a14:useLocalDpi xmlns:a14="http://schemas.microsoft.com/office/drawing/2010/main"/>
              </a:ext>
            </a:extLst>
          </a:blip>
          <a:srcRect/>
          <a:stretch/>
        </p:blipFill>
        <p:spPr>
          <a:xfrm>
            <a:off x="-2" y="0"/>
            <a:ext cx="7740651" cy="5149366"/>
          </a:xfrm>
          <a:prstGeom prst="rect">
            <a:avLst/>
          </a:prstGeom>
        </p:spPr>
      </p:pic>
    </p:spTree>
    <p:extLst>
      <p:ext uri="{BB962C8B-B14F-4D97-AF65-F5344CB8AC3E}">
        <p14:creationId xmlns:p14="http://schemas.microsoft.com/office/powerpoint/2010/main" val="233026354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3 Taizé 040 "/>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1985" y="2381"/>
            <a:ext cx="7735490" cy="5143500"/>
          </a:xfrm>
          <a:prstGeom prst="rect">
            <a:avLst/>
          </a:prstGeom>
        </p:spPr>
      </p:pic>
    </p:spTree>
    <p:extLst>
      <p:ext uri="{BB962C8B-B14F-4D97-AF65-F5344CB8AC3E}">
        <p14:creationId xmlns:p14="http://schemas.microsoft.com/office/powerpoint/2010/main" val="73177375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3 Taizé 041 "/>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394838" y="0"/>
            <a:ext cx="7735490" cy="5143500"/>
          </a:xfrm>
          <a:prstGeom prst="rect">
            <a:avLst/>
          </a:prstGeom>
        </p:spPr>
      </p:pic>
      <p:sp>
        <p:nvSpPr>
          <p:cNvPr id="4" name="Textfeld 3"/>
          <p:cNvSpPr txBox="1"/>
          <p:nvPr/>
        </p:nvSpPr>
        <p:spPr>
          <a:xfrm>
            <a:off x="557957" y="701923"/>
            <a:ext cx="3168352" cy="3970318"/>
          </a:xfrm>
          <a:prstGeom prst="rect">
            <a:avLst/>
          </a:prstGeom>
          <a:solidFill>
            <a:schemeClr val="accent1">
              <a:lumMod val="20000"/>
              <a:lumOff val="80000"/>
            </a:schemeClr>
          </a:solidFill>
        </p:spPr>
        <p:txBody>
          <a:bodyPr wrap="square" rtlCol="0">
            <a:spAutoFit/>
          </a:bodyPr>
          <a:lstStyle/>
          <a:p>
            <a:r>
              <a:rPr lang="de-DE" sz="1400" b="1" dirty="0" err="1" smtClean="0">
                <a:latin typeface="Georgia" panose="02040502050405020303" pitchFamily="18" charset="0"/>
              </a:rPr>
              <a:t>Canal</a:t>
            </a:r>
            <a:r>
              <a:rPr lang="de-DE" sz="1400" b="1" dirty="0" smtClean="0">
                <a:latin typeface="Georgia" panose="02040502050405020303" pitchFamily="18" charset="0"/>
              </a:rPr>
              <a:t> de Belfort</a:t>
            </a:r>
          </a:p>
          <a:p>
            <a:r>
              <a:rPr lang="de-DE" sz="1400" dirty="0" smtClean="0">
                <a:latin typeface="Georgia" panose="02040502050405020303" pitchFamily="18" charset="0"/>
              </a:rPr>
              <a:t>Da nach dem deutsch- französischen Krieg von 1870/71 das Elsass an das Deutsche Reich gefallen war, wurde eine Wasserstraße aus den lothringischen Kohlegebieten zum Rhein- Rhone Kanal geplant. Aufgrund schwieriger geographischer Verhältnisse (Tunnelbau) verzögerte sich das Projekt und wurde bis zum 1. WK nur bis </a:t>
            </a:r>
            <a:r>
              <a:rPr lang="de-DE" sz="1400" dirty="0" err="1" smtClean="0">
                <a:latin typeface="Georgia" panose="02040502050405020303" pitchFamily="18" charset="0"/>
              </a:rPr>
              <a:t>Botans</a:t>
            </a:r>
            <a:r>
              <a:rPr lang="de-DE" sz="1400" dirty="0" smtClean="0">
                <a:latin typeface="Georgia" panose="02040502050405020303" pitchFamily="18" charset="0"/>
              </a:rPr>
              <a:t> bei Belfort fertiggestellt. Nach dem 1.WK – das Elsass war wieder französisch – gab es kein wirtschaftliches Interesse mehr an der Fertigstellung dieses Kanals und der Bau wurde eingestellt.</a:t>
            </a:r>
          </a:p>
          <a:p>
            <a:r>
              <a:rPr lang="de-DE" sz="1400" dirty="0" smtClean="0">
                <a:latin typeface="Georgia" panose="02040502050405020303" pitchFamily="18" charset="0"/>
              </a:rPr>
              <a:t>Heute dient der Kanal als Naherholungsgebiet: la </a:t>
            </a:r>
            <a:r>
              <a:rPr lang="de-DE" sz="1400" dirty="0" err="1" smtClean="0">
                <a:latin typeface="Georgia" panose="02040502050405020303" pitchFamily="18" charset="0"/>
              </a:rPr>
              <a:t>coulée</a:t>
            </a:r>
            <a:r>
              <a:rPr lang="de-DE" sz="1400" dirty="0" smtClean="0">
                <a:latin typeface="Georgia" panose="02040502050405020303" pitchFamily="18" charset="0"/>
              </a:rPr>
              <a:t> verte</a:t>
            </a:r>
          </a:p>
        </p:txBody>
      </p:sp>
    </p:spTree>
    <p:extLst>
      <p:ext uri="{BB962C8B-B14F-4D97-AF65-F5344CB8AC3E}">
        <p14:creationId xmlns:p14="http://schemas.microsoft.com/office/powerpoint/2010/main" val="2389612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3 Taizé 042 "/>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rot="16200000">
            <a:off x="-488107" y="984114"/>
            <a:ext cx="4845008" cy="3221554"/>
          </a:xfrm>
          <a:prstGeom prst="rect">
            <a:avLst/>
          </a:prstGeom>
        </p:spPr>
      </p:pic>
      <p:pic>
        <p:nvPicPr>
          <p:cNvPr id="3" name="Grafik 2" descr="2013 Taizé 044 "/>
          <p:cNvPicPr>
            <a:picLocks noGrp="1" noChangeAspect="1"/>
          </p:cNvPicPr>
          <p:nvPr isPhoto="1"/>
        </p:nvPicPr>
        <p:blipFill>
          <a:blip r:embed="rId3" cstate="email">
            <a:lum/>
            <a:extLst>
              <a:ext uri="{28A0092B-C50C-407E-A947-70E740481C1C}">
                <a14:useLocalDpi xmlns:a14="http://schemas.microsoft.com/office/drawing/2010/main"/>
              </a:ext>
            </a:extLst>
          </a:blip>
          <a:stretch>
            <a:fillRect/>
          </a:stretch>
        </p:blipFill>
        <p:spPr>
          <a:xfrm rot="5400000">
            <a:off x="3339652" y="1308216"/>
            <a:ext cx="4455678" cy="2962680"/>
          </a:xfrm>
          <a:prstGeom prst="rect">
            <a:avLst/>
          </a:prstGeom>
        </p:spPr>
      </p:pic>
    </p:spTree>
    <p:extLst>
      <p:ext uri="{BB962C8B-B14F-4D97-AF65-F5344CB8AC3E}">
        <p14:creationId xmlns:p14="http://schemas.microsoft.com/office/powerpoint/2010/main" val="27705215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4575715" y="81288"/>
            <a:ext cx="3111034" cy="1184620"/>
          </a:xfrm>
          <a:prstGeom prst="rect">
            <a:avLst/>
          </a:prstGeom>
          <a:solidFill>
            <a:schemeClr val="accent1">
              <a:lumMod val="20000"/>
              <a:lumOff val="80000"/>
            </a:schemeClr>
          </a:solidFill>
        </p:spPr>
        <p:txBody>
          <a:bodyPr wrap="square" rtlCol="0">
            <a:spAutoFit/>
          </a:bodyPr>
          <a:lstStyle/>
          <a:p>
            <a:r>
              <a:rPr lang="de-DE" sz="1400" b="1" dirty="0" smtClean="0">
                <a:latin typeface="Georgia" panose="02040502050405020303" pitchFamily="18" charset="0"/>
              </a:rPr>
              <a:t>Wasserstraßenkreuzungen:</a:t>
            </a:r>
          </a:p>
          <a:p>
            <a:r>
              <a:rPr lang="de-DE" sz="1400" dirty="0" smtClean="0">
                <a:latin typeface="Georgia" panose="02040502050405020303" pitchFamily="18" charset="0"/>
              </a:rPr>
              <a:t>Kanalbrücke des </a:t>
            </a:r>
            <a:r>
              <a:rPr lang="de-DE" sz="1400" dirty="0" err="1" smtClean="0">
                <a:latin typeface="Georgia" panose="02040502050405020303" pitchFamily="18" charset="0"/>
              </a:rPr>
              <a:t>Canal</a:t>
            </a:r>
            <a:r>
              <a:rPr lang="de-DE" sz="1400" dirty="0" smtClean="0">
                <a:latin typeface="Georgia" panose="02040502050405020303" pitchFamily="18" charset="0"/>
              </a:rPr>
              <a:t> de Belfort über den </a:t>
            </a:r>
            <a:r>
              <a:rPr lang="de-DE" sz="1400" dirty="0" err="1" smtClean="0">
                <a:latin typeface="Georgia" panose="02040502050405020303" pitchFamily="18" charset="0"/>
              </a:rPr>
              <a:t>Allan</a:t>
            </a:r>
            <a:r>
              <a:rPr lang="de-DE" sz="1400" dirty="0" smtClean="0">
                <a:latin typeface="Georgia" panose="02040502050405020303" pitchFamily="18" charset="0"/>
              </a:rPr>
              <a:t> und Eimündung dieses Kanals in den Rhein-Rhône- Kanal</a:t>
            </a:r>
            <a:endParaRPr lang="de-DE" sz="1400" dirty="0">
              <a:latin typeface="Georgia" panose="02040502050405020303" pitchFamily="18" charset="0"/>
            </a:endParaRPr>
          </a:p>
        </p:txBody>
      </p:sp>
      <p:pic>
        <p:nvPicPr>
          <p:cNvPr id="6" name="Grafik 5"/>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99846" y="81288"/>
            <a:ext cx="4348208" cy="2623625"/>
          </a:xfrm>
          <a:prstGeom prst="rect">
            <a:avLst/>
          </a:prstGeom>
        </p:spPr>
      </p:pic>
      <p:pic>
        <p:nvPicPr>
          <p:cNvPr id="5" name="Grafik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9846" y="2736428"/>
            <a:ext cx="4348208" cy="2332298"/>
          </a:xfrm>
          <a:prstGeom prst="rect">
            <a:avLst/>
          </a:prstGeom>
        </p:spPr>
      </p:pic>
      <p:pic>
        <p:nvPicPr>
          <p:cNvPr id="7" name="Grafik 6" descr="2013 Taizé 045 "/>
          <p:cNvPicPr>
            <a:picLocks noGrp="1" noChangeAspect="1"/>
          </p:cNvPicPr>
          <p:nvPr isPhoto="1"/>
        </p:nvPicPr>
        <p:blipFill>
          <a:blip r:embed="rId4" cstate="email">
            <a:lum/>
            <a:extLst>
              <a:ext uri="{28A0092B-C50C-407E-A947-70E740481C1C}">
                <a14:useLocalDpi xmlns:a14="http://schemas.microsoft.com/office/drawing/2010/main"/>
              </a:ext>
            </a:extLst>
          </a:blip>
          <a:stretch>
            <a:fillRect/>
          </a:stretch>
        </p:blipFill>
        <p:spPr>
          <a:xfrm rot="5400000">
            <a:off x="4106663" y="1875306"/>
            <a:ext cx="3931663" cy="2614251"/>
          </a:xfrm>
          <a:prstGeom prst="rect">
            <a:avLst/>
          </a:prstGeom>
        </p:spPr>
      </p:pic>
    </p:spTree>
    <p:extLst>
      <p:ext uri="{BB962C8B-B14F-4D97-AF65-F5344CB8AC3E}">
        <p14:creationId xmlns:p14="http://schemas.microsoft.com/office/powerpoint/2010/main" val="4019301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3 Taizé 046 "/>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rot="16200000">
            <a:off x="-105674" y="1145770"/>
            <a:ext cx="4439298" cy="2951788"/>
          </a:xfrm>
          <a:prstGeom prst="rect">
            <a:avLst/>
          </a:prstGeom>
          <a:ln>
            <a:noFill/>
          </a:ln>
          <a:effectLst>
            <a:outerShdw blurRad="292100" dist="139700" dir="2700000" algn="tl" rotWithShape="0">
              <a:srgbClr val="333333">
                <a:alpha val="65000"/>
              </a:srgbClr>
            </a:outerShdw>
          </a:effectLst>
        </p:spPr>
      </p:pic>
      <p:pic>
        <p:nvPicPr>
          <p:cNvPr id="3" name="Grafik 2" descr="2013 Taizé 047 "/>
          <p:cNvPicPr>
            <a:picLocks noGrp="1" noChangeAspect="1"/>
          </p:cNvPicPr>
          <p:nvPr isPhoto="1"/>
        </p:nvPicPr>
        <p:blipFill>
          <a:blip r:embed="rId3" cstate="email">
            <a:lum/>
            <a:extLst>
              <a:ext uri="{28A0092B-C50C-407E-A947-70E740481C1C}">
                <a14:useLocalDpi xmlns:a14="http://schemas.microsoft.com/office/drawing/2010/main"/>
              </a:ext>
            </a:extLst>
          </a:blip>
          <a:stretch>
            <a:fillRect/>
          </a:stretch>
        </p:blipFill>
        <p:spPr>
          <a:xfrm rot="16200000">
            <a:off x="3276046" y="1139725"/>
            <a:ext cx="4403214" cy="292779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7773236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3 Taizé 048 "/>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rot="5400000">
            <a:off x="-136274" y="1074710"/>
            <a:ext cx="3990985" cy="2653695"/>
          </a:xfrm>
          <a:prstGeom prst="rect">
            <a:avLst/>
          </a:prstGeom>
          <a:ln>
            <a:noFill/>
          </a:ln>
          <a:effectLst>
            <a:outerShdw blurRad="292100" dist="139700" dir="2700000" algn="tl" rotWithShape="0">
              <a:srgbClr val="333333">
                <a:alpha val="65000"/>
              </a:srgbClr>
            </a:outerShdw>
          </a:effectLst>
        </p:spPr>
      </p:pic>
      <p:pic>
        <p:nvPicPr>
          <p:cNvPr id="3" name="Grafik 2" descr="2013 Taizé 049 "/>
          <p:cNvPicPr>
            <a:picLocks noGrp="1" noChangeAspect="1"/>
          </p:cNvPicPr>
          <p:nvPr isPhoto="1"/>
        </p:nvPicPr>
        <p:blipFill>
          <a:blip r:embed="rId3" cstate="email">
            <a:lum/>
            <a:extLst>
              <a:ext uri="{28A0092B-C50C-407E-A947-70E740481C1C}">
                <a14:useLocalDpi xmlns:a14="http://schemas.microsoft.com/office/drawing/2010/main"/>
              </a:ext>
            </a:extLst>
          </a:blip>
          <a:stretch>
            <a:fillRect/>
          </a:stretch>
        </p:blipFill>
        <p:spPr>
          <a:xfrm rot="16200000">
            <a:off x="3426828" y="1161735"/>
            <a:ext cx="4197811" cy="2791218"/>
          </a:xfrm>
          <a:prstGeom prst="rect">
            <a:avLst/>
          </a:prstGeom>
          <a:ln>
            <a:noFill/>
          </a:ln>
          <a:effectLst>
            <a:outerShdw blurRad="292100" dist="139700" dir="2700000" algn="tl" rotWithShape="0">
              <a:srgbClr val="333333">
                <a:alpha val="65000"/>
              </a:srgbClr>
            </a:outerShdw>
          </a:effectLst>
        </p:spPr>
      </p:pic>
      <p:sp>
        <p:nvSpPr>
          <p:cNvPr id="4" name="Textfeld 3"/>
          <p:cNvSpPr txBox="1"/>
          <p:nvPr/>
        </p:nvSpPr>
        <p:spPr>
          <a:xfrm>
            <a:off x="275438" y="4590355"/>
            <a:ext cx="3382657" cy="322845"/>
          </a:xfrm>
          <a:prstGeom prst="rect">
            <a:avLst/>
          </a:prstGeom>
          <a:noFill/>
        </p:spPr>
        <p:txBody>
          <a:bodyPr wrap="none" rtlCol="0">
            <a:spAutoFit/>
          </a:bodyPr>
          <a:lstStyle/>
          <a:p>
            <a:r>
              <a:rPr lang="de-DE" dirty="0" smtClean="0">
                <a:latin typeface="Georgia" panose="02040502050405020303" pitchFamily="18" charset="0"/>
              </a:rPr>
              <a:t>…das wusste ich doch immer schon….</a:t>
            </a:r>
            <a:endParaRPr lang="de-DE" dirty="0">
              <a:latin typeface="Georgia" panose="02040502050405020303" pitchFamily="18" charset="0"/>
            </a:endParaRPr>
          </a:p>
        </p:txBody>
      </p:sp>
    </p:spTree>
    <p:extLst>
      <p:ext uri="{BB962C8B-B14F-4D97-AF65-F5344CB8AC3E}">
        <p14:creationId xmlns:p14="http://schemas.microsoft.com/office/powerpoint/2010/main" val="425310842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3 Taizé 050 "/>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rot="5400000">
            <a:off x="1013352" y="1094634"/>
            <a:ext cx="4543357" cy="3020979"/>
          </a:xfrm>
          <a:prstGeom prst="rect">
            <a:avLst/>
          </a:prstGeom>
          <a:ln>
            <a:noFill/>
          </a:ln>
          <a:effectLst>
            <a:outerShdw blurRad="292100" dist="139700" dir="2700000" algn="tl" rotWithShape="0">
              <a:srgbClr val="333333">
                <a:alpha val="65000"/>
              </a:srgbClr>
            </a:outerShdw>
          </a:effectLst>
        </p:spPr>
      </p:pic>
      <p:sp>
        <p:nvSpPr>
          <p:cNvPr id="3" name="Textfeld 2"/>
          <p:cNvSpPr txBox="1"/>
          <p:nvPr/>
        </p:nvSpPr>
        <p:spPr>
          <a:xfrm>
            <a:off x="5166469" y="4230315"/>
            <a:ext cx="1377300" cy="400110"/>
          </a:xfrm>
          <a:prstGeom prst="rect">
            <a:avLst/>
          </a:prstGeom>
          <a:noFill/>
        </p:spPr>
        <p:txBody>
          <a:bodyPr wrap="none" rtlCol="0">
            <a:spAutoFit/>
          </a:bodyPr>
          <a:lstStyle/>
          <a:p>
            <a:r>
              <a:rPr lang="de-DE" sz="2000" dirty="0" smtClean="0">
                <a:latin typeface="Georgia" panose="02040502050405020303" pitchFamily="18" charset="0"/>
              </a:rPr>
              <a:t>Am Doubs</a:t>
            </a:r>
            <a:endParaRPr lang="de-DE" sz="2000" dirty="0">
              <a:latin typeface="Georgia" panose="02040502050405020303" pitchFamily="18" charset="0"/>
            </a:endParaRPr>
          </a:p>
        </p:txBody>
      </p:sp>
    </p:spTree>
    <p:extLst>
      <p:ext uri="{BB962C8B-B14F-4D97-AF65-F5344CB8AC3E}">
        <p14:creationId xmlns:p14="http://schemas.microsoft.com/office/powerpoint/2010/main" val="142948740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3 Taizé 051 "/>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1985" y="2381"/>
            <a:ext cx="7735490" cy="5143500"/>
          </a:xfrm>
          <a:prstGeom prst="rect">
            <a:avLst/>
          </a:prstGeom>
        </p:spPr>
      </p:pic>
    </p:spTree>
    <p:extLst>
      <p:ext uri="{BB962C8B-B14F-4D97-AF65-F5344CB8AC3E}">
        <p14:creationId xmlns:p14="http://schemas.microsoft.com/office/powerpoint/2010/main" val="362617014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3 Taizé 052 "/>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1985" y="2381"/>
            <a:ext cx="7735490" cy="5143500"/>
          </a:xfrm>
          <a:prstGeom prst="rect">
            <a:avLst/>
          </a:prstGeom>
        </p:spPr>
      </p:pic>
    </p:spTree>
    <p:extLst>
      <p:ext uri="{BB962C8B-B14F-4D97-AF65-F5344CB8AC3E}">
        <p14:creationId xmlns:p14="http://schemas.microsoft.com/office/powerpoint/2010/main" val="240754106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3 Taizé 005 "/>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1985" y="2381"/>
            <a:ext cx="7735490" cy="5143500"/>
          </a:xfrm>
          <a:prstGeom prst="rect">
            <a:avLst/>
          </a:prstGeom>
        </p:spPr>
      </p:pic>
      <p:sp>
        <p:nvSpPr>
          <p:cNvPr id="3" name="Textfeld 2"/>
          <p:cNvSpPr txBox="1"/>
          <p:nvPr/>
        </p:nvSpPr>
        <p:spPr>
          <a:xfrm>
            <a:off x="118717" y="4511151"/>
            <a:ext cx="4969630" cy="415498"/>
          </a:xfrm>
          <a:prstGeom prst="rect">
            <a:avLst/>
          </a:prstGeom>
          <a:noFill/>
        </p:spPr>
        <p:txBody>
          <a:bodyPr wrap="none" rtlCol="0">
            <a:spAutoFit/>
          </a:bodyPr>
          <a:lstStyle/>
          <a:p>
            <a:r>
              <a:rPr lang="de-DE" sz="2100" dirty="0">
                <a:latin typeface="Georgia" panose="02040502050405020303" pitchFamily="18" charset="0"/>
              </a:rPr>
              <a:t>Die Wacht am Rhein – auf französisch…</a:t>
            </a:r>
          </a:p>
        </p:txBody>
      </p:sp>
    </p:spTree>
    <p:extLst>
      <p:ext uri="{BB962C8B-B14F-4D97-AF65-F5344CB8AC3E}">
        <p14:creationId xmlns:p14="http://schemas.microsoft.com/office/powerpoint/2010/main" val="338277037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3 Taizé 053 "/>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rot="16200000">
            <a:off x="166784" y="1164286"/>
            <a:ext cx="4493154" cy="2987598"/>
          </a:xfrm>
          <a:prstGeom prst="rect">
            <a:avLst/>
          </a:prstGeom>
          <a:ln>
            <a:noFill/>
          </a:ln>
          <a:effectLst>
            <a:outerShdw blurRad="292100" dist="139700" dir="2700000" algn="tl" rotWithShape="0">
              <a:srgbClr val="333333">
                <a:alpha val="65000"/>
              </a:srgbClr>
            </a:outerShdw>
          </a:effectLst>
        </p:spPr>
      </p:pic>
      <p:sp>
        <p:nvSpPr>
          <p:cNvPr id="3" name="Textfeld 2"/>
          <p:cNvSpPr txBox="1"/>
          <p:nvPr/>
        </p:nvSpPr>
        <p:spPr>
          <a:xfrm>
            <a:off x="4131734" y="4351305"/>
            <a:ext cx="3257974" cy="584775"/>
          </a:xfrm>
          <a:prstGeom prst="rect">
            <a:avLst/>
          </a:prstGeom>
          <a:noFill/>
        </p:spPr>
        <p:txBody>
          <a:bodyPr wrap="square" rtlCol="0">
            <a:spAutoFit/>
          </a:bodyPr>
          <a:lstStyle/>
          <a:p>
            <a:r>
              <a:rPr lang="de-DE" sz="1600" dirty="0" smtClean="0">
                <a:latin typeface="Georgia" panose="02040502050405020303" pitchFamily="18" charset="0"/>
              </a:rPr>
              <a:t>Typische Kirchen am Doubs – nur leider immer alle geschlossen</a:t>
            </a:r>
            <a:endParaRPr lang="de-DE" sz="1600" dirty="0">
              <a:latin typeface="Georgia" panose="02040502050405020303" pitchFamily="18" charset="0"/>
            </a:endParaRPr>
          </a:p>
        </p:txBody>
      </p:sp>
    </p:spTree>
    <p:extLst>
      <p:ext uri="{BB962C8B-B14F-4D97-AF65-F5344CB8AC3E}">
        <p14:creationId xmlns:p14="http://schemas.microsoft.com/office/powerpoint/2010/main" val="257044780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3 Taizé 054 "/>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1985" y="2381"/>
            <a:ext cx="7735490" cy="5143500"/>
          </a:xfrm>
          <a:prstGeom prst="rect">
            <a:avLst/>
          </a:prstGeom>
        </p:spPr>
      </p:pic>
      <p:pic>
        <p:nvPicPr>
          <p:cNvPr id="3" name="Grafik 2" descr="2013 Taizé 055 "/>
          <p:cNvPicPr>
            <a:picLocks noGrp="1" noChangeAspect="1"/>
          </p:cNvPicPr>
          <p:nvPr isPhoto="1"/>
        </p:nvPicPr>
        <p:blipFill rotWithShape="1">
          <a:blip r:embed="rId3" cstate="email">
            <a:extLst>
              <a:ext uri="{28A0092B-C50C-407E-A947-70E740481C1C}">
                <a14:useLocalDpi xmlns:a14="http://schemas.microsoft.com/office/drawing/2010/main"/>
              </a:ext>
            </a:extLst>
          </a:blip>
          <a:srcRect/>
          <a:stretch/>
        </p:blipFill>
        <p:spPr>
          <a:xfrm>
            <a:off x="2587413" y="1196203"/>
            <a:ext cx="5237944" cy="3897784"/>
          </a:xfrm>
          <a:prstGeom prst="ellipse">
            <a:avLst/>
          </a:prstGeom>
          <a:ln w="127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762088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750" fill="hold"/>
                                        <p:tgtEl>
                                          <p:spTgt spid="3"/>
                                        </p:tgtEl>
                                        <p:attrNameLst>
                                          <p:attrName>ppt_w</p:attrName>
                                        </p:attrNameLst>
                                      </p:cBhvr>
                                      <p:tavLst>
                                        <p:tav tm="0">
                                          <p:val>
                                            <p:fltVal val="0"/>
                                          </p:val>
                                        </p:tav>
                                        <p:tav tm="100000">
                                          <p:val>
                                            <p:strVal val="#ppt_w"/>
                                          </p:val>
                                        </p:tav>
                                      </p:tavLst>
                                    </p:anim>
                                    <p:anim calcmode="lin" valueType="num">
                                      <p:cBhvr>
                                        <p:cTn id="8" dur="1750" fill="hold"/>
                                        <p:tgtEl>
                                          <p:spTgt spid="3"/>
                                        </p:tgtEl>
                                        <p:attrNameLst>
                                          <p:attrName>ppt_h</p:attrName>
                                        </p:attrNameLst>
                                      </p:cBhvr>
                                      <p:tavLst>
                                        <p:tav tm="0">
                                          <p:val>
                                            <p:fltVal val="0"/>
                                          </p:val>
                                        </p:tav>
                                        <p:tav tm="100000">
                                          <p:val>
                                            <p:strVal val="#ppt_h"/>
                                          </p:val>
                                        </p:tav>
                                      </p:tavLst>
                                    </p:anim>
                                    <p:animEffect transition="in" filter="fade">
                                      <p:cBhvr>
                                        <p:cTn id="9" dur="1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3 Taizé 060 "/>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1985" y="2381"/>
            <a:ext cx="7735490" cy="5143500"/>
          </a:xfrm>
          <a:prstGeom prst="rect">
            <a:avLst/>
          </a:prstGeom>
        </p:spPr>
      </p:pic>
    </p:spTree>
    <p:extLst>
      <p:ext uri="{BB962C8B-B14F-4D97-AF65-F5344CB8AC3E}">
        <p14:creationId xmlns:p14="http://schemas.microsoft.com/office/powerpoint/2010/main" val="345289553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3 Taizé 056 "/>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1985" y="2381"/>
            <a:ext cx="7735490" cy="5143500"/>
          </a:xfrm>
          <a:prstGeom prst="rect">
            <a:avLst/>
          </a:prstGeom>
        </p:spPr>
      </p:pic>
    </p:spTree>
    <p:extLst>
      <p:ext uri="{BB962C8B-B14F-4D97-AF65-F5344CB8AC3E}">
        <p14:creationId xmlns:p14="http://schemas.microsoft.com/office/powerpoint/2010/main" val="190656597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3 Taizé 057 "/>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1985" y="2381"/>
            <a:ext cx="7735490" cy="5143500"/>
          </a:xfrm>
          <a:prstGeom prst="rect">
            <a:avLst/>
          </a:prstGeom>
        </p:spPr>
      </p:pic>
      <p:sp>
        <p:nvSpPr>
          <p:cNvPr id="3" name="Textfeld 2"/>
          <p:cNvSpPr txBox="1"/>
          <p:nvPr/>
        </p:nvSpPr>
        <p:spPr>
          <a:xfrm>
            <a:off x="269925" y="4230315"/>
            <a:ext cx="3374095" cy="783869"/>
          </a:xfrm>
          <a:prstGeom prst="rect">
            <a:avLst/>
          </a:prstGeom>
          <a:solidFill>
            <a:schemeClr val="accent1">
              <a:lumMod val="20000"/>
              <a:lumOff val="80000"/>
              <a:alpha val="77000"/>
            </a:schemeClr>
          </a:solidFill>
        </p:spPr>
        <p:txBody>
          <a:bodyPr wrap="square" rtlCol="0">
            <a:spAutoFit/>
          </a:bodyPr>
          <a:lstStyle/>
          <a:p>
            <a:r>
              <a:rPr lang="de-DE" dirty="0" smtClean="0">
                <a:latin typeface="Georgia" panose="02040502050405020303" pitchFamily="18" charset="0"/>
              </a:rPr>
              <a:t>Da der Radweg Teil des </a:t>
            </a:r>
            <a:r>
              <a:rPr lang="de-DE" dirty="0" err="1" smtClean="0">
                <a:latin typeface="Georgia" panose="02040502050405020303" pitchFamily="18" charset="0"/>
              </a:rPr>
              <a:t>Eurovelo</a:t>
            </a:r>
            <a:r>
              <a:rPr lang="de-DE" dirty="0" smtClean="0">
                <a:latin typeface="Georgia" panose="02040502050405020303" pitchFamily="18" charset="0"/>
              </a:rPr>
              <a:t> 6 von Nantes an die Donaumündung ist, ist er hier grandios ausgebaut ! </a:t>
            </a:r>
            <a:endParaRPr lang="de-DE" dirty="0">
              <a:latin typeface="Georgia" panose="02040502050405020303" pitchFamily="18" charset="0"/>
            </a:endParaRPr>
          </a:p>
        </p:txBody>
      </p:sp>
    </p:spTree>
    <p:extLst>
      <p:ext uri="{BB962C8B-B14F-4D97-AF65-F5344CB8AC3E}">
        <p14:creationId xmlns:p14="http://schemas.microsoft.com/office/powerpoint/2010/main" val="9861875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3 Taizé 058 "/>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rot="16200000">
            <a:off x="202723" y="1323932"/>
            <a:ext cx="4182808" cy="2781243"/>
          </a:xfrm>
          <a:prstGeom prst="rect">
            <a:avLst/>
          </a:prstGeom>
          <a:ln>
            <a:noFill/>
          </a:ln>
          <a:effectLst>
            <a:outerShdw blurRad="292100" dist="139700" dir="2700000" algn="tl" rotWithShape="0">
              <a:srgbClr val="333333">
                <a:alpha val="65000"/>
              </a:srgbClr>
            </a:outerShdw>
          </a:effectLst>
        </p:spPr>
      </p:pic>
      <p:pic>
        <p:nvPicPr>
          <p:cNvPr id="3" name="Grafik 2" descr="2013 Taizé 059 "/>
          <p:cNvPicPr>
            <a:picLocks noGrp="1" noChangeAspect="1"/>
          </p:cNvPicPr>
          <p:nvPr isPhoto="1"/>
        </p:nvPicPr>
        <p:blipFill>
          <a:blip r:embed="rId3" cstate="email">
            <a:lum/>
            <a:extLst>
              <a:ext uri="{28A0092B-C50C-407E-A947-70E740481C1C}">
                <a14:useLocalDpi xmlns:a14="http://schemas.microsoft.com/office/drawing/2010/main"/>
              </a:ext>
            </a:extLst>
          </a:blip>
          <a:stretch>
            <a:fillRect/>
          </a:stretch>
        </p:blipFill>
        <p:spPr>
          <a:xfrm rot="5400000">
            <a:off x="3392067" y="1334402"/>
            <a:ext cx="4245301" cy="282279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2705314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3 Taizé 061 "/>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1985" y="2381"/>
            <a:ext cx="7735490" cy="5143500"/>
          </a:xfrm>
          <a:prstGeom prst="rect">
            <a:avLst/>
          </a:prstGeom>
        </p:spPr>
      </p:pic>
    </p:spTree>
    <p:extLst>
      <p:ext uri="{BB962C8B-B14F-4D97-AF65-F5344CB8AC3E}">
        <p14:creationId xmlns:p14="http://schemas.microsoft.com/office/powerpoint/2010/main" val="123625949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3 Taizé 061 kopie"/>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5160" y="4763"/>
            <a:ext cx="7735490" cy="5143500"/>
          </a:xfrm>
          <a:prstGeom prst="rect">
            <a:avLst/>
          </a:prstGeom>
        </p:spPr>
      </p:pic>
      <p:grpSp>
        <p:nvGrpSpPr>
          <p:cNvPr id="7" name="Gruppieren 6"/>
          <p:cNvGrpSpPr/>
          <p:nvPr/>
        </p:nvGrpSpPr>
        <p:grpSpPr>
          <a:xfrm>
            <a:off x="3511121" y="341883"/>
            <a:ext cx="3956965" cy="4241546"/>
            <a:chOff x="3511121" y="341883"/>
            <a:chExt cx="3956965" cy="4241546"/>
          </a:xfrm>
        </p:grpSpPr>
        <p:sp>
          <p:nvSpPr>
            <p:cNvPr id="5" name="Textfeld 4"/>
            <p:cNvSpPr txBox="1"/>
            <p:nvPr/>
          </p:nvSpPr>
          <p:spPr>
            <a:xfrm>
              <a:off x="3511121" y="341883"/>
              <a:ext cx="3956965" cy="4241546"/>
            </a:xfrm>
            <a:prstGeom prst="rect">
              <a:avLst/>
            </a:prstGeom>
            <a:solidFill>
              <a:schemeClr val="accent1">
                <a:lumMod val="20000"/>
                <a:lumOff val="80000"/>
                <a:alpha val="81000"/>
              </a:schemeClr>
            </a:solidFill>
          </p:spPr>
          <p:txBody>
            <a:bodyPr wrap="square" rtlCol="0">
              <a:spAutoFit/>
            </a:bodyPr>
            <a:lstStyle/>
            <a:p>
              <a:r>
                <a:rPr lang="de-DE" dirty="0">
                  <a:latin typeface="Georgia" panose="02040502050405020303" pitchFamily="18" charset="0"/>
                </a:rPr>
                <a:t>Der Ort, der in einer Schleife </a:t>
              </a:r>
              <a:r>
                <a:rPr lang="de-DE" dirty="0" smtClean="0">
                  <a:latin typeface="Georgia" panose="02040502050405020303" pitchFamily="18" charset="0"/>
                </a:rPr>
                <a:t/>
              </a:r>
              <a:br>
                <a:rPr lang="de-DE" dirty="0" smtClean="0">
                  <a:latin typeface="Georgia" panose="02040502050405020303" pitchFamily="18" charset="0"/>
                </a:rPr>
              </a:br>
              <a:r>
                <a:rPr lang="de-DE" dirty="0" smtClean="0">
                  <a:latin typeface="Georgia" panose="02040502050405020303" pitchFamily="18" charset="0"/>
                </a:rPr>
                <a:t>des </a:t>
              </a:r>
              <a:r>
                <a:rPr lang="de-DE" dirty="0">
                  <a:latin typeface="Georgia" panose="02040502050405020303" pitchFamily="18" charset="0"/>
                </a:rPr>
                <a:t>Flusses Doubs </a:t>
              </a:r>
              <a:r>
                <a:rPr lang="de-DE" dirty="0" smtClean="0">
                  <a:latin typeface="Georgia" panose="02040502050405020303" pitchFamily="18" charset="0"/>
                </a:rPr>
                <a:t>gegründet</a:t>
              </a:r>
              <a:br>
                <a:rPr lang="de-DE" dirty="0" smtClean="0">
                  <a:latin typeface="Georgia" panose="02040502050405020303" pitchFamily="18" charset="0"/>
                </a:rPr>
              </a:br>
              <a:r>
                <a:rPr lang="de-DE" dirty="0" smtClean="0">
                  <a:latin typeface="Georgia" panose="02040502050405020303" pitchFamily="18" charset="0"/>
                </a:rPr>
                <a:t> </a:t>
              </a:r>
              <a:r>
                <a:rPr lang="de-DE" dirty="0">
                  <a:latin typeface="Georgia" panose="02040502050405020303" pitchFamily="18" charset="0"/>
                </a:rPr>
                <a:t>wurde, spielte während der </a:t>
              </a:r>
              <a:r>
                <a:rPr lang="de-DE" dirty="0" smtClean="0">
                  <a:latin typeface="Georgia" panose="02040502050405020303" pitchFamily="18" charset="0"/>
                </a:rPr>
                <a:t/>
              </a:r>
              <a:br>
                <a:rPr lang="de-DE" dirty="0" smtClean="0">
                  <a:latin typeface="Georgia" panose="02040502050405020303" pitchFamily="18" charset="0"/>
                </a:rPr>
              </a:br>
              <a:r>
                <a:rPr lang="de-DE" dirty="0" smtClean="0">
                  <a:latin typeface="Georgia" panose="02040502050405020303" pitchFamily="18" charset="0"/>
                </a:rPr>
                <a:t>Zeit </a:t>
              </a:r>
              <a:r>
                <a:rPr lang="de-DE" dirty="0">
                  <a:latin typeface="Georgia" panose="02040502050405020303" pitchFamily="18" charset="0"/>
                </a:rPr>
                <a:t>des Römischen Reichs </a:t>
              </a:r>
              <a:r>
                <a:rPr lang="de-DE" dirty="0" smtClean="0">
                  <a:latin typeface="Georgia" panose="02040502050405020303" pitchFamily="18" charset="0"/>
                </a:rPr>
                <a:t/>
              </a:r>
              <a:br>
                <a:rPr lang="de-DE" dirty="0" smtClean="0">
                  <a:latin typeface="Georgia" panose="02040502050405020303" pitchFamily="18" charset="0"/>
                </a:rPr>
              </a:br>
              <a:r>
                <a:rPr lang="de-DE" dirty="0" smtClean="0">
                  <a:latin typeface="Georgia" panose="02040502050405020303" pitchFamily="18" charset="0"/>
                </a:rPr>
                <a:t>unter </a:t>
              </a:r>
              <a:r>
                <a:rPr lang="de-DE" dirty="0">
                  <a:latin typeface="Georgia" panose="02040502050405020303" pitchFamily="18" charset="0"/>
                </a:rPr>
                <a:t>dem Namen </a:t>
              </a:r>
              <a:r>
                <a:rPr lang="de-DE" dirty="0" err="1">
                  <a:latin typeface="Georgia" panose="02040502050405020303" pitchFamily="18" charset="0"/>
                </a:rPr>
                <a:t>Vesontio</a:t>
              </a:r>
              <a:r>
                <a:rPr lang="de-DE" dirty="0">
                  <a:latin typeface="Georgia" panose="02040502050405020303" pitchFamily="18" charset="0"/>
                </a:rPr>
                <a:t> </a:t>
              </a:r>
              <a:r>
                <a:rPr lang="de-DE" dirty="0" smtClean="0">
                  <a:latin typeface="Georgia" panose="02040502050405020303" pitchFamily="18" charset="0"/>
                </a:rPr>
                <a:t/>
              </a:r>
              <a:br>
                <a:rPr lang="de-DE" dirty="0" smtClean="0">
                  <a:latin typeface="Georgia" panose="02040502050405020303" pitchFamily="18" charset="0"/>
                </a:rPr>
              </a:br>
              <a:r>
                <a:rPr lang="de-DE" dirty="0" smtClean="0">
                  <a:latin typeface="Georgia" panose="02040502050405020303" pitchFamily="18" charset="0"/>
                </a:rPr>
                <a:t>eine </a:t>
              </a:r>
              <a:r>
                <a:rPr lang="de-DE" dirty="0">
                  <a:latin typeface="Georgia" panose="02040502050405020303" pitchFamily="18" charset="0"/>
                </a:rPr>
                <a:t>wichtige Rolle. Im Mittelalter gelang es Besançon, den Status als freie Stadt im Heiligen Römischen Reich zu erlangen und zu bewahren. Während des 17. Jahrhunderts war die Region der heutigen </a:t>
              </a:r>
              <a:r>
                <a:rPr lang="de-DE" dirty="0" err="1">
                  <a:latin typeface="Georgia" panose="02040502050405020303" pitchFamily="18" charset="0"/>
                </a:rPr>
                <a:t>Franche-Comté</a:t>
              </a:r>
              <a:r>
                <a:rPr lang="de-DE" dirty="0">
                  <a:latin typeface="Georgia" panose="02040502050405020303" pitchFamily="18" charset="0"/>
                </a:rPr>
                <a:t> hart umkämpft, erst seit 1678 ist Besançon Teil Frankreichs. Nach der französischen Eroberung wurde die Stadt stark befestigt. Im Zuge der Industrialisierung wurde Besançon Zentrum der französischen Uhren- und Textilindustrie. Bis heute ist die Stadt führend in den Bereichen Mikro- und Nanotechnologie. </a:t>
              </a:r>
            </a:p>
          </p:txBody>
        </p:sp>
        <p:pic>
          <p:nvPicPr>
            <p:cNvPr id="4" name="Grafik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424799">
              <a:off x="6190274" y="534932"/>
              <a:ext cx="803445" cy="962125"/>
            </a:xfrm>
            <a:prstGeom prst="rect">
              <a:avLst/>
            </a:prstGeom>
          </p:spPr>
        </p:pic>
      </p:grpSp>
    </p:spTree>
    <p:extLst>
      <p:ext uri="{BB962C8B-B14F-4D97-AF65-F5344CB8AC3E}">
        <p14:creationId xmlns:p14="http://schemas.microsoft.com/office/powerpoint/2010/main" val="976732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3 Taizé 063 "/>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4092151" y="450942"/>
            <a:ext cx="3324648" cy="2493486"/>
          </a:xfrm>
          <a:prstGeom prst="rect">
            <a:avLst/>
          </a:prstGeom>
          <a:ln>
            <a:noFill/>
          </a:ln>
          <a:effectLst>
            <a:outerShdw blurRad="292100" dist="139700" dir="2700000" algn="tl" rotWithShape="0">
              <a:srgbClr val="333333">
                <a:alpha val="65000"/>
              </a:srgbClr>
            </a:outerShdw>
          </a:effectLst>
        </p:spPr>
      </p:pic>
      <p:pic>
        <p:nvPicPr>
          <p:cNvPr id="4" name="Grafik 3" descr="2013 Taizé 062 "/>
          <p:cNvPicPr>
            <a:picLocks noGrp="1" noChangeAspect="1"/>
          </p:cNvPicPr>
          <p:nvPr isPhoto="1"/>
        </p:nvPicPr>
        <p:blipFill>
          <a:blip r:embed="rId3" cstate="email">
            <a:lum/>
            <a:extLst>
              <a:ext uri="{28A0092B-C50C-407E-A947-70E740481C1C}">
                <a14:useLocalDpi xmlns:a14="http://schemas.microsoft.com/office/drawing/2010/main"/>
              </a:ext>
            </a:extLst>
          </a:blip>
          <a:stretch>
            <a:fillRect/>
          </a:stretch>
        </p:blipFill>
        <p:spPr>
          <a:xfrm rot="5400000">
            <a:off x="-104184" y="1004789"/>
            <a:ext cx="4430777" cy="3323083"/>
          </a:xfrm>
          <a:prstGeom prst="rect">
            <a:avLst/>
          </a:prstGeom>
          <a:ln>
            <a:noFill/>
          </a:ln>
          <a:effectLst>
            <a:outerShdw blurRad="292100" dist="139700" dir="2700000" algn="tl" rotWithShape="0">
              <a:srgbClr val="333333">
                <a:alpha val="65000"/>
              </a:srgbClr>
            </a:outerShdw>
          </a:effectLst>
        </p:spPr>
      </p:pic>
      <p:sp>
        <p:nvSpPr>
          <p:cNvPr id="5" name="Textfeld 4"/>
          <p:cNvSpPr txBox="1"/>
          <p:nvPr/>
        </p:nvSpPr>
        <p:spPr>
          <a:xfrm>
            <a:off x="4092151" y="4428084"/>
            <a:ext cx="2528360" cy="461665"/>
          </a:xfrm>
          <a:prstGeom prst="rect">
            <a:avLst/>
          </a:prstGeom>
          <a:noFill/>
        </p:spPr>
        <p:txBody>
          <a:bodyPr wrap="square" rtlCol="0">
            <a:spAutoFit/>
          </a:bodyPr>
          <a:lstStyle/>
          <a:p>
            <a:r>
              <a:rPr lang="de-DE" sz="2400" dirty="0" smtClean="0">
                <a:latin typeface="Georgia" panose="02040502050405020303" pitchFamily="18" charset="0"/>
              </a:rPr>
              <a:t>Hotel </a:t>
            </a:r>
            <a:r>
              <a:rPr lang="de-DE" sz="2400" dirty="0" err="1" smtClean="0">
                <a:latin typeface="Georgia" panose="02040502050405020303" pitchFamily="18" charset="0"/>
              </a:rPr>
              <a:t>Granvelle</a:t>
            </a:r>
            <a:endParaRPr lang="de-DE" sz="2400" dirty="0">
              <a:latin typeface="Georgia" panose="02040502050405020303" pitchFamily="18" charset="0"/>
            </a:endParaRPr>
          </a:p>
        </p:txBody>
      </p:sp>
    </p:spTree>
    <p:extLst>
      <p:ext uri="{BB962C8B-B14F-4D97-AF65-F5344CB8AC3E}">
        <p14:creationId xmlns:p14="http://schemas.microsoft.com/office/powerpoint/2010/main" val="337861314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3 Taizé 067 "/>
          <p:cNvPicPr>
            <a:picLocks noGrp="1" noChangeAspect="1"/>
          </p:cNvPicPr>
          <p:nvPr isPhoto="1"/>
        </p:nvPicPr>
        <p:blipFill rotWithShape="1">
          <a:blip r:embed="rId2" cstate="email">
            <a:lum/>
            <a:extLst>
              <a:ext uri="{28A0092B-C50C-407E-A947-70E740481C1C}">
                <a14:useLocalDpi xmlns:a14="http://schemas.microsoft.com/office/drawing/2010/main"/>
              </a:ext>
            </a:extLst>
          </a:blip>
          <a:srcRect/>
          <a:stretch/>
        </p:blipFill>
        <p:spPr>
          <a:xfrm>
            <a:off x="-1" y="-14479"/>
            <a:ext cx="7740651" cy="5157361"/>
          </a:xfrm>
          <a:prstGeom prst="rect">
            <a:avLst/>
          </a:prstGeom>
        </p:spPr>
      </p:pic>
    </p:spTree>
    <p:extLst>
      <p:ext uri="{BB962C8B-B14F-4D97-AF65-F5344CB8AC3E}">
        <p14:creationId xmlns:p14="http://schemas.microsoft.com/office/powerpoint/2010/main" val="363976230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3 Taizé 006 2"/>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125909" y="269875"/>
            <a:ext cx="3115252" cy="4757903"/>
          </a:xfrm>
          <a:prstGeom prst="rect">
            <a:avLst/>
          </a:prstGeom>
          <a:ln>
            <a:noFill/>
          </a:ln>
          <a:effectLst>
            <a:outerShdw blurRad="292100" dist="139700" dir="2700000" algn="tl" rotWithShape="0">
              <a:srgbClr val="333333">
                <a:alpha val="65000"/>
              </a:srgbClr>
            </a:outerShdw>
          </a:effectLst>
        </p:spPr>
      </p:pic>
      <p:sp>
        <p:nvSpPr>
          <p:cNvPr id="5" name="Textfeld 4"/>
          <p:cNvSpPr txBox="1"/>
          <p:nvPr/>
        </p:nvSpPr>
        <p:spPr>
          <a:xfrm>
            <a:off x="3582293" y="411130"/>
            <a:ext cx="3960440" cy="4616648"/>
          </a:xfrm>
          <a:prstGeom prst="rect">
            <a:avLst/>
          </a:prstGeom>
          <a:solidFill>
            <a:schemeClr val="accent1">
              <a:lumMod val="60000"/>
              <a:lumOff val="40000"/>
            </a:schemeClr>
          </a:solidFill>
        </p:spPr>
        <p:txBody>
          <a:bodyPr wrap="square" rtlCol="0">
            <a:spAutoFit/>
          </a:bodyPr>
          <a:lstStyle/>
          <a:p>
            <a:r>
              <a:rPr lang="de-DE" sz="1400" b="1" dirty="0">
                <a:latin typeface="Georgia" panose="02040502050405020303" pitchFamily="18" charset="0"/>
              </a:rPr>
              <a:t>Die Stadt </a:t>
            </a:r>
            <a:r>
              <a:rPr lang="de-DE" sz="1400" b="1" dirty="0" smtClean="0">
                <a:latin typeface="Georgia" panose="02040502050405020303" pitchFamily="18" charset="0"/>
              </a:rPr>
              <a:t>Mülhausen</a:t>
            </a:r>
            <a:endParaRPr lang="de-DE" sz="1400" dirty="0" smtClean="0">
              <a:latin typeface="Georgia" panose="02040502050405020303" pitchFamily="18" charset="0"/>
            </a:endParaRPr>
          </a:p>
          <a:p>
            <a:r>
              <a:rPr lang="de-DE" sz="1400" dirty="0" smtClean="0">
                <a:latin typeface="Georgia" panose="02040502050405020303" pitchFamily="18" charset="0"/>
              </a:rPr>
              <a:t>(</a:t>
            </a:r>
            <a:r>
              <a:rPr lang="de-DE" sz="1400" dirty="0">
                <a:latin typeface="Georgia" panose="02040502050405020303" pitchFamily="18" charset="0"/>
              </a:rPr>
              <a:t>lateinisch </a:t>
            </a:r>
            <a:r>
              <a:rPr lang="de-DE" sz="1400" i="1" dirty="0" err="1">
                <a:latin typeface="Georgia" panose="02040502050405020303" pitchFamily="18" charset="0"/>
              </a:rPr>
              <a:t>Mulhusium</a:t>
            </a:r>
            <a:r>
              <a:rPr lang="de-DE" sz="1400" dirty="0">
                <a:latin typeface="Georgia" panose="02040502050405020303" pitchFamily="18" charset="0"/>
              </a:rPr>
              <a:t>) </a:t>
            </a:r>
            <a:r>
              <a:rPr lang="de-DE" sz="1400" dirty="0" smtClean="0">
                <a:latin typeface="Georgia" panose="02040502050405020303" pitchFamily="18" charset="0"/>
              </a:rPr>
              <a:t>wurde</a:t>
            </a:r>
            <a:br>
              <a:rPr lang="de-DE" sz="1400" dirty="0" smtClean="0">
                <a:latin typeface="Georgia" panose="02040502050405020303" pitchFamily="18" charset="0"/>
              </a:rPr>
            </a:br>
            <a:r>
              <a:rPr lang="de-DE" sz="1400" dirty="0" smtClean="0">
                <a:latin typeface="Georgia" panose="02040502050405020303" pitchFamily="18" charset="0"/>
              </a:rPr>
              <a:t>im </a:t>
            </a:r>
            <a:r>
              <a:rPr lang="de-DE" sz="1400" dirty="0">
                <a:latin typeface="Georgia" panose="02040502050405020303" pitchFamily="18" charset="0"/>
              </a:rPr>
              <a:t>Jahr 803 erstmals urkundlich </a:t>
            </a:r>
            <a:r>
              <a:rPr lang="de-DE" sz="1400" dirty="0" smtClean="0">
                <a:latin typeface="Georgia" panose="02040502050405020303" pitchFamily="18" charset="0"/>
              </a:rPr>
              <a:t/>
            </a:r>
            <a:br>
              <a:rPr lang="de-DE" sz="1400" dirty="0" smtClean="0">
                <a:latin typeface="Georgia" panose="02040502050405020303" pitchFamily="18" charset="0"/>
              </a:rPr>
            </a:br>
            <a:r>
              <a:rPr lang="de-DE" sz="1400" dirty="0" smtClean="0">
                <a:latin typeface="Georgia" panose="02040502050405020303" pitchFamily="18" charset="0"/>
              </a:rPr>
              <a:t>erwähnt. Durch </a:t>
            </a:r>
            <a:r>
              <a:rPr lang="de-DE" sz="1400" dirty="0">
                <a:latin typeface="Georgia" panose="02040502050405020303" pitchFamily="18" charset="0"/>
              </a:rPr>
              <a:t>den Status als Freie Reichsstadt im Heiligen Römischen Reich sowie durch ein Bündnis mit den Schweizer Kantonen (1515) und dem französischen Königreich blieb Mülhausen als zugewandter Ort der Eidgenossenschaft nahezu unabhängig. Die Stadt war Mitglied im elsässischen Zehnstädtebund (</a:t>
            </a:r>
            <a:r>
              <a:rPr lang="de-DE" sz="1400" dirty="0" err="1">
                <a:latin typeface="Georgia" panose="02040502050405020303" pitchFamily="18" charset="0"/>
              </a:rPr>
              <a:t>Dekapolis</a:t>
            </a:r>
            <a:r>
              <a:rPr lang="de-DE" sz="1400" dirty="0">
                <a:latin typeface="Georgia" panose="02040502050405020303" pitchFamily="18" charset="0"/>
              </a:rPr>
              <a:t>). Anschließend war Mülhausen als unabhängige Republik Mitglied der Eidgenossenschaft.1798 votierte die Stadt für einen Anschluss an Frankreich, da die errichteten Zollschranken den Warenverkehr in die wichtigsten Absatzgebiete erschwerten. Nach dem Deutsch-Französischen Krieg von 1870/71 kam Mülhausen mit Elsass-Lothringen zum neu gegründeten Deutschen Kaiserreich. Nach dem 1. Weltkrieg  kam Mülhausen 1919 erneut zu Frankreich. </a:t>
            </a:r>
          </a:p>
        </p:txBody>
      </p:sp>
      <p:pic>
        <p:nvPicPr>
          <p:cNvPr id="4" name="Grafik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972998">
            <a:off x="6528712" y="133581"/>
            <a:ext cx="857719" cy="943490"/>
          </a:xfrm>
          <a:prstGeom prst="rect">
            <a:avLst/>
          </a:prstGeom>
        </p:spPr>
      </p:pic>
    </p:spTree>
    <p:extLst>
      <p:ext uri="{BB962C8B-B14F-4D97-AF65-F5344CB8AC3E}">
        <p14:creationId xmlns:p14="http://schemas.microsoft.com/office/powerpoint/2010/main" val="1767529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3 Taizé 071 "/>
          <p:cNvPicPr>
            <a:picLocks noGrp="1" noChangeAspect="1"/>
          </p:cNvPicPr>
          <p:nvPr isPhoto="1"/>
        </p:nvPicPr>
        <p:blipFill rotWithShape="1">
          <a:blip r:embed="rId2" cstate="email">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a:ext>
            </a:extLst>
          </a:blip>
          <a:srcRect l="25715" t="13328" r="30891" b="-2038"/>
          <a:stretch/>
        </p:blipFill>
        <p:spPr>
          <a:xfrm rot="5400000">
            <a:off x="4012306" y="1073886"/>
            <a:ext cx="2926334" cy="4486664"/>
          </a:xfrm>
          <a:prstGeom prst="rect">
            <a:avLst/>
          </a:prstGeom>
          <a:ln>
            <a:noFill/>
          </a:ln>
          <a:effectLst>
            <a:outerShdw blurRad="292100" dist="139700" dir="2700000" algn="tl" rotWithShape="0">
              <a:srgbClr val="333333">
                <a:alpha val="65000"/>
              </a:srgbClr>
            </a:outerShdw>
          </a:effectLst>
        </p:spPr>
      </p:pic>
      <p:pic>
        <p:nvPicPr>
          <p:cNvPr id="3" name="Grafik 2" descr="2013 Taizé 072 "/>
          <p:cNvPicPr>
            <a:picLocks noGrp="1" noChangeAspect="1"/>
          </p:cNvPicPr>
          <p:nvPr isPhoto="1"/>
        </p:nvPicPr>
        <p:blipFill>
          <a:blip r:embed="rId4" cstate="email">
            <a:lum/>
            <a:extLst>
              <a:ext uri="{28A0092B-C50C-407E-A947-70E740481C1C}">
                <a14:useLocalDpi xmlns:a14="http://schemas.microsoft.com/office/drawing/2010/main"/>
              </a:ext>
            </a:extLst>
          </a:blip>
          <a:stretch>
            <a:fillRect/>
          </a:stretch>
        </p:blipFill>
        <p:spPr>
          <a:xfrm rot="5400000">
            <a:off x="-96897" y="646585"/>
            <a:ext cx="3589744" cy="2692308"/>
          </a:xfrm>
          <a:prstGeom prst="rect">
            <a:avLst/>
          </a:prstGeom>
          <a:ln>
            <a:noFill/>
          </a:ln>
          <a:effectLst>
            <a:outerShdw blurRad="292100" dist="139700" dir="2700000" algn="tl" rotWithShape="0">
              <a:srgbClr val="333333">
                <a:alpha val="65000"/>
              </a:srgbClr>
            </a:outerShdw>
          </a:effectLst>
        </p:spPr>
      </p:pic>
      <p:sp>
        <p:nvSpPr>
          <p:cNvPr id="4" name="Textfeld 3"/>
          <p:cNvSpPr txBox="1"/>
          <p:nvPr/>
        </p:nvSpPr>
        <p:spPr>
          <a:xfrm>
            <a:off x="629965" y="4374331"/>
            <a:ext cx="2893634" cy="400110"/>
          </a:xfrm>
          <a:prstGeom prst="rect">
            <a:avLst/>
          </a:prstGeom>
          <a:noFill/>
        </p:spPr>
        <p:txBody>
          <a:bodyPr wrap="square" rtlCol="0">
            <a:spAutoFit/>
          </a:bodyPr>
          <a:lstStyle/>
          <a:p>
            <a:r>
              <a:rPr lang="de-DE" sz="2000" dirty="0" smtClean="0">
                <a:latin typeface="Georgia" panose="02040502050405020303" pitchFamily="18" charset="0"/>
              </a:rPr>
              <a:t>Tanz am Abend…</a:t>
            </a:r>
            <a:endParaRPr lang="de-DE" sz="2000" dirty="0">
              <a:latin typeface="Georgia" panose="02040502050405020303" pitchFamily="18" charset="0"/>
            </a:endParaRPr>
          </a:p>
        </p:txBody>
      </p:sp>
    </p:spTree>
    <p:extLst>
      <p:ext uri="{BB962C8B-B14F-4D97-AF65-F5344CB8AC3E}">
        <p14:creationId xmlns:p14="http://schemas.microsoft.com/office/powerpoint/2010/main" val="212727089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3 Taizé 070 "/>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rot="5400000">
            <a:off x="-54902" y="1027492"/>
            <a:ext cx="4326807" cy="3245105"/>
          </a:xfrm>
          <a:prstGeom prst="rect">
            <a:avLst/>
          </a:prstGeom>
          <a:ln>
            <a:noFill/>
          </a:ln>
          <a:effectLst>
            <a:outerShdw blurRad="292100" dist="139700" dir="2700000" algn="tl" rotWithShape="0">
              <a:srgbClr val="333333">
                <a:alpha val="65000"/>
              </a:srgbClr>
            </a:outerShdw>
          </a:effectLst>
        </p:spPr>
      </p:pic>
      <p:sp>
        <p:nvSpPr>
          <p:cNvPr id="3" name="Rechteck 2"/>
          <p:cNvSpPr/>
          <p:nvPr/>
        </p:nvSpPr>
        <p:spPr>
          <a:xfrm>
            <a:off x="701973" y="4230315"/>
            <a:ext cx="1584176" cy="369332"/>
          </a:xfrm>
          <a:prstGeom prst="rect">
            <a:avLst/>
          </a:prstGeom>
        </p:spPr>
        <p:txBody>
          <a:bodyPr wrap="square">
            <a:spAutoFit/>
          </a:bodyPr>
          <a:lstStyle/>
          <a:p>
            <a:r>
              <a:rPr lang="de-DE" sz="1800" dirty="0">
                <a:solidFill>
                  <a:schemeClr val="bg1"/>
                </a:solidFill>
                <a:latin typeface="Georgia" panose="02040502050405020303" pitchFamily="18" charset="0"/>
              </a:rPr>
              <a:t>Saint-Pierre</a:t>
            </a:r>
          </a:p>
        </p:txBody>
      </p:sp>
      <p:pic>
        <p:nvPicPr>
          <p:cNvPr id="4" name="Grafik 3" descr="2013 Taizé 069 "/>
          <p:cNvPicPr>
            <a:picLocks noGrp="1" noChangeAspect="1"/>
          </p:cNvPicPr>
          <p:nvPr isPhoto="1"/>
        </p:nvPicPr>
        <p:blipFill>
          <a:blip r:embed="rId3" cstate="email">
            <a:lum/>
            <a:extLst>
              <a:ext uri="{28A0092B-C50C-407E-A947-70E740481C1C}">
                <a14:useLocalDpi xmlns:a14="http://schemas.microsoft.com/office/drawing/2010/main"/>
              </a:ext>
            </a:extLst>
          </a:blip>
          <a:stretch>
            <a:fillRect/>
          </a:stretch>
        </p:blipFill>
        <p:spPr>
          <a:xfrm rot="5400000">
            <a:off x="3675347" y="984991"/>
            <a:ext cx="4440142" cy="3330106"/>
          </a:xfrm>
          <a:prstGeom prst="rect">
            <a:avLst/>
          </a:prstGeom>
          <a:ln>
            <a:noFill/>
          </a:ln>
          <a:effectLst>
            <a:outerShdw blurRad="292100" dist="139700" dir="2700000" algn="tl" rotWithShape="0">
              <a:srgbClr val="333333">
                <a:alpha val="65000"/>
              </a:srgbClr>
            </a:outerShdw>
          </a:effectLst>
        </p:spPr>
      </p:pic>
      <p:sp>
        <p:nvSpPr>
          <p:cNvPr id="5" name="Textfeld 4"/>
          <p:cNvSpPr txBox="1"/>
          <p:nvPr/>
        </p:nvSpPr>
        <p:spPr>
          <a:xfrm>
            <a:off x="4590405" y="4230315"/>
            <a:ext cx="1468672" cy="400110"/>
          </a:xfrm>
          <a:prstGeom prst="rect">
            <a:avLst/>
          </a:prstGeom>
          <a:noFill/>
        </p:spPr>
        <p:txBody>
          <a:bodyPr wrap="none" rtlCol="0">
            <a:spAutoFit/>
          </a:bodyPr>
          <a:lstStyle/>
          <a:p>
            <a:r>
              <a:rPr lang="de-DE" sz="2000" dirty="0" smtClean="0">
                <a:solidFill>
                  <a:schemeClr val="bg1"/>
                </a:solidFill>
                <a:latin typeface="Georgia" panose="02040502050405020303" pitchFamily="18" charset="0"/>
              </a:rPr>
              <a:t>Grande </a:t>
            </a:r>
            <a:r>
              <a:rPr lang="de-DE" sz="2000" dirty="0" err="1" smtClean="0">
                <a:solidFill>
                  <a:schemeClr val="bg1"/>
                </a:solidFill>
                <a:latin typeface="Georgia" panose="02040502050405020303" pitchFamily="18" charset="0"/>
              </a:rPr>
              <a:t>rue</a:t>
            </a:r>
            <a:endParaRPr lang="de-DE" sz="2000" dirty="0">
              <a:solidFill>
                <a:schemeClr val="bg1"/>
              </a:solidFill>
              <a:latin typeface="Georgia" panose="02040502050405020303" pitchFamily="18" charset="0"/>
            </a:endParaRPr>
          </a:p>
        </p:txBody>
      </p:sp>
    </p:spTree>
    <p:extLst>
      <p:ext uri="{BB962C8B-B14F-4D97-AF65-F5344CB8AC3E}">
        <p14:creationId xmlns:p14="http://schemas.microsoft.com/office/powerpoint/2010/main" val="13028954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3 Taizé 065 "/>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1985" y="2381"/>
            <a:ext cx="7735490" cy="5143500"/>
          </a:xfrm>
          <a:prstGeom prst="rect">
            <a:avLst/>
          </a:prstGeom>
        </p:spPr>
      </p:pic>
      <p:sp>
        <p:nvSpPr>
          <p:cNvPr id="3" name="Textfeld 2"/>
          <p:cNvSpPr txBox="1"/>
          <p:nvPr/>
        </p:nvSpPr>
        <p:spPr>
          <a:xfrm>
            <a:off x="341933" y="4230315"/>
            <a:ext cx="5671745" cy="523220"/>
          </a:xfrm>
          <a:prstGeom prst="rect">
            <a:avLst/>
          </a:prstGeom>
          <a:noFill/>
        </p:spPr>
        <p:txBody>
          <a:bodyPr wrap="none" rtlCol="0">
            <a:spAutoFit/>
          </a:bodyPr>
          <a:lstStyle/>
          <a:p>
            <a:r>
              <a:rPr lang="de-DE" sz="2800" dirty="0" smtClean="0">
                <a:solidFill>
                  <a:schemeClr val="bg1"/>
                </a:solidFill>
                <a:latin typeface="Georgia" panose="02040502050405020303" pitchFamily="18" charset="0"/>
              </a:rPr>
              <a:t>Tag 3- Montag : Besançon- </a:t>
            </a:r>
            <a:r>
              <a:rPr lang="de-DE" sz="2800" dirty="0" err="1" smtClean="0">
                <a:solidFill>
                  <a:schemeClr val="bg1"/>
                </a:solidFill>
                <a:latin typeface="Georgia" panose="02040502050405020303" pitchFamily="18" charset="0"/>
              </a:rPr>
              <a:t>Seurre</a:t>
            </a:r>
            <a:r>
              <a:rPr lang="de-DE" sz="2800" dirty="0" smtClean="0">
                <a:solidFill>
                  <a:schemeClr val="bg1"/>
                </a:solidFill>
                <a:latin typeface="Georgia" panose="02040502050405020303" pitchFamily="18" charset="0"/>
              </a:rPr>
              <a:t> </a:t>
            </a:r>
            <a:endParaRPr lang="de-DE" sz="2800" dirty="0">
              <a:solidFill>
                <a:schemeClr val="bg1"/>
              </a:solidFill>
              <a:latin typeface="Georgia" panose="02040502050405020303" pitchFamily="18" charset="0"/>
            </a:endParaRPr>
          </a:p>
        </p:txBody>
      </p:sp>
    </p:spTree>
    <p:extLst>
      <p:ext uri="{BB962C8B-B14F-4D97-AF65-F5344CB8AC3E}">
        <p14:creationId xmlns:p14="http://schemas.microsoft.com/office/powerpoint/2010/main" val="1421217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3 Taizé 075 "/>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1985" y="2381"/>
            <a:ext cx="7735490" cy="5143500"/>
          </a:xfrm>
          <a:prstGeom prst="rect">
            <a:avLst/>
          </a:prstGeom>
        </p:spPr>
      </p:pic>
      <p:sp>
        <p:nvSpPr>
          <p:cNvPr id="3" name="Textfeld 2"/>
          <p:cNvSpPr txBox="1"/>
          <p:nvPr/>
        </p:nvSpPr>
        <p:spPr>
          <a:xfrm>
            <a:off x="5454501" y="4684216"/>
            <a:ext cx="2012089" cy="461665"/>
          </a:xfrm>
          <a:prstGeom prst="rect">
            <a:avLst/>
          </a:prstGeom>
          <a:noFill/>
        </p:spPr>
        <p:txBody>
          <a:bodyPr wrap="none" rtlCol="0">
            <a:spAutoFit/>
          </a:bodyPr>
          <a:lstStyle/>
          <a:p>
            <a:r>
              <a:rPr lang="de-DE" sz="2400" dirty="0" smtClean="0">
                <a:latin typeface="Georgia" panose="02040502050405020303" pitchFamily="18" charset="0"/>
              </a:rPr>
              <a:t>Place Pasteur</a:t>
            </a:r>
            <a:endParaRPr lang="de-DE" sz="2400" dirty="0">
              <a:latin typeface="Georgia" panose="02040502050405020303" pitchFamily="18" charset="0"/>
            </a:endParaRPr>
          </a:p>
        </p:txBody>
      </p:sp>
    </p:spTree>
    <p:extLst>
      <p:ext uri="{BB962C8B-B14F-4D97-AF65-F5344CB8AC3E}">
        <p14:creationId xmlns:p14="http://schemas.microsoft.com/office/powerpoint/2010/main" val="398475760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3 Taizé 064 "/>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rot="5400000">
            <a:off x="83954" y="1018266"/>
            <a:ext cx="4548405" cy="3024336"/>
          </a:xfrm>
          <a:prstGeom prst="rect">
            <a:avLst/>
          </a:prstGeom>
          <a:ln>
            <a:noFill/>
          </a:ln>
          <a:effectLst>
            <a:outerShdw blurRad="292100" dist="139700" dir="2700000" algn="tl" rotWithShape="0">
              <a:srgbClr val="333333">
                <a:alpha val="65000"/>
              </a:srgbClr>
            </a:outerShdw>
          </a:effectLst>
        </p:spPr>
      </p:pic>
      <p:sp>
        <p:nvSpPr>
          <p:cNvPr id="3" name="Textfeld 2"/>
          <p:cNvSpPr txBox="1"/>
          <p:nvPr/>
        </p:nvSpPr>
        <p:spPr>
          <a:xfrm>
            <a:off x="4518397" y="4158307"/>
            <a:ext cx="2004075" cy="646331"/>
          </a:xfrm>
          <a:prstGeom prst="rect">
            <a:avLst/>
          </a:prstGeom>
          <a:noFill/>
        </p:spPr>
        <p:txBody>
          <a:bodyPr wrap="none" rtlCol="0">
            <a:spAutoFit/>
          </a:bodyPr>
          <a:lstStyle/>
          <a:p>
            <a:r>
              <a:rPr lang="de-DE" sz="1800" dirty="0" smtClean="0">
                <a:latin typeface="Georgia" panose="02040502050405020303" pitchFamily="18" charset="0"/>
              </a:rPr>
              <a:t>Palais </a:t>
            </a:r>
            <a:r>
              <a:rPr lang="de-DE" sz="1800" dirty="0" err="1" smtClean="0">
                <a:latin typeface="Georgia" panose="02040502050405020303" pitchFamily="18" charset="0"/>
              </a:rPr>
              <a:t>Granvelle</a:t>
            </a:r>
            <a:endParaRPr lang="de-DE" sz="1800" dirty="0" smtClean="0">
              <a:latin typeface="Georgia" panose="02040502050405020303" pitchFamily="18" charset="0"/>
            </a:endParaRPr>
          </a:p>
          <a:p>
            <a:r>
              <a:rPr lang="de-DE" sz="1800" dirty="0" smtClean="0">
                <a:latin typeface="Georgia" panose="02040502050405020303" pitchFamily="18" charset="0"/>
              </a:rPr>
              <a:t>- Musée du </a:t>
            </a:r>
            <a:r>
              <a:rPr lang="de-DE" sz="1800" dirty="0" err="1" smtClean="0">
                <a:latin typeface="Georgia" panose="02040502050405020303" pitchFamily="18" charset="0"/>
              </a:rPr>
              <a:t>temps</a:t>
            </a:r>
            <a:endParaRPr lang="de-DE" sz="1800" dirty="0">
              <a:latin typeface="Georgia" panose="02040502050405020303" pitchFamily="18" charset="0"/>
            </a:endParaRPr>
          </a:p>
        </p:txBody>
      </p:sp>
    </p:spTree>
    <p:extLst>
      <p:ext uri="{BB962C8B-B14F-4D97-AF65-F5344CB8AC3E}">
        <p14:creationId xmlns:p14="http://schemas.microsoft.com/office/powerpoint/2010/main" val="37053468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3 Taizé 074 "/>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1985" y="2381"/>
            <a:ext cx="7735490" cy="5143500"/>
          </a:xfrm>
          <a:prstGeom prst="rect">
            <a:avLst/>
          </a:prstGeom>
        </p:spPr>
      </p:pic>
    </p:spTree>
    <p:extLst>
      <p:ext uri="{BB962C8B-B14F-4D97-AF65-F5344CB8AC3E}">
        <p14:creationId xmlns:p14="http://schemas.microsoft.com/office/powerpoint/2010/main" val="336830520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3 Taizé 068 "/>
          <p:cNvPicPr>
            <a:picLocks noGrp="1" noChangeAspect="1"/>
          </p:cNvPicPr>
          <p:nvPr isPhoto="1"/>
        </p:nvPicPr>
        <p:blipFill rotWithShape="1">
          <a:blip r:embed="rId2" cstate="email">
            <a:lum/>
            <a:extLst>
              <a:ext uri="{28A0092B-C50C-407E-A947-70E740481C1C}">
                <a14:useLocalDpi xmlns:a14="http://schemas.microsoft.com/office/drawing/2010/main"/>
              </a:ext>
            </a:extLst>
          </a:blip>
          <a:srcRect/>
          <a:stretch/>
        </p:blipFill>
        <p:spPr>
          <a:xfrm>
            <a:off x="-1" y="22347"/>
            <a:ext cx="7740651" cy="5125916"/>
          </a:xfrm>
          <a:prstGeom prst="rect">
            <a:avLst/>
          </a:prstGeom>
        </p:spPr>
      </p:pic>
      <p:sp>
        <p:nvSpPr>
          <p:cNvPr id="3" name="Textfeld 2"/>
          <p:cNvSpPr txBox="1"/>
          <p:nvPr/>
        </p:nvSpPr>
        <p:spPr>
          <a:xfrm>
            <a:off x="269925" y="4518347"/>
            <a:ext cx="5880136" cy="400110"/>
          </a:xfrm>
          <a:prstGeom prst="rect">
            <a:avLst/>
          </a:prstGeom>
          <a:noFill/>
        </p:spPr>
        <p:txBody>
          <a:bodyPr wrap="none" rtlCol="0">
            <a:spAutoFit/>
          </a:bodyPr>
          <a:lstStyle/>
          <a:p>
            <a:r>
              <a:rPr lang="de-DE" sz="2000" dirty="0" smtClean="0">
                <a:solidFill>
                  <a:schemeClr val="bg1"/>
                </a:solidFill>
                <a:latin typeface="Georgia" panose="02040502050405020303" pitchFamily="18" charset="0"/>
              </a:rPr>
              <a:t>Museum der Archäologie und der Schönen Künste</a:t>
            </a:r>
            <a:endParaRPr lang="de-DE" sz="2000" dirty="0">
              <a:solidFill>
                <a:schemeClr val="bg1"/>
              </a:solidFill>
              <a:latin typeface="Georgia" panose="02040502050405020303" pitchFamily="18" charset="0"/>
            </a:endParaRPr>
          </a:p>
        </p:txBody>
      </p:sp>
    </p:spTree>
    <p:extLst>
      <p:ext uri="{BB962C8B-B14F-4D97-AF65-F5344CB8AC3E}">
        <p14:creationId xmlns:p14="http://schemas.microsoft.com/office/powerpoint/2010/main" val="121213123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3 Taizé 073 "/>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1985" y="2381"/>
            <a:ext cx="7735490" cy="5143500"/>
          </a:xfrm>
          <a:prstGeom prst="rect">
            <a:avLst/>
          </a:prstGeom>
        </p:spPr>
      </p:pic>
      <p:sp>
        <p:nvSpPr>
          <p:cNvPr id="3" name="Textfeld 2"/>
          <p:cNvSpPr txBox="1"/>
          <p:nvPr/>
        </p:nvSpPr>
        <p:spPr>
          <a:xfrm>
            <a:off x="269925" y="4302323"/>
            <a:ext cx="3763233" cy="646331"/>
          </a:xfrm>
          <a:prstGeom prst="rect">
            <a:avLst/>
          </a:prstGeom>
          <a:solidFill>
            <a:schemeClr val="accent1">
              <a:alpha val="55000"/>
            </a:schemeClr>
          </a:solidFill>
        </p:spPr>
        <p:txBody>
          <a:bodyPr wrap="square" rtlCol="0">
            <a:spAutoFit/>
          </a:bodyPr>
          <a:lstStyle/>
          <a:p>
            <a:r>
              <a:rPr lang="de-DE" sz="1800" b="1" dirty="0" smtClean="0">
                <a:solidFill>
                  <a:schemeClr val="bg1"/>
                </a:solidFill>
                <a:latin typeface="Georgia" panose="02040502050405020303" pitchFamily="18" charset="0"/>
              </a:rPr>
              <a:t>Synagoge</a:t>
            </a:r>
            <a:r>
              <a:rPr lang="de-DE" sz="1800" dirty="0" smtClean="0">
                <a:solidFill>
                  <a:schemeClr val="bg1"/>
                </a:solidFill>
                <a:latin typeface="Georgia" panose="02040502050405020303" pitchFamily="18" charset="0"/>
              </a:rPr>
              <a:t> </a:t>
            </a:r>
            <a:br>
              <a:rPr lang="de-DE" sz="1800" dirty="0" smtClean="0">
                <a:solidFill>
                  <a:schemeClr val="bg1"/>
                </a:solidFill>
                <a:latin typeface="Georgia" panose="02040502050405020303" pitchFamily="18" charset="0"/>
              </a:rPr>
            </a:br>
            <a:r>
              <a:rPr lang="de-DE" sz="1800" dirty="0" smtClean="0">
                <a:solidFill>
                  <a:schemeClr val="bg1"/>
                </a:solidFill>
                <a:latin typeface="Georgia" panose="02040502050405020303" pitchFamily="18" charset="0"/>
              </a:rPr>
              <a:t>1869/70 im </a:t>
            </a:r>
            <a:r>
              <a:rPr lang="de-DE" sz="1800" dirty="0">
                <a:solidFill>
                  <a:schemeClr val="bg1"/>
                </a:solidFill>
                <a:latin typeface="Georgia" panose="02040502050405020303" pitchFamily="18" charset="0"/>
              </a:rPr>
              <a:t>orientalisierenden Stil </a:t>
            </a:r>
          </a:p>
        </p:txBody>
      </p:sp>
    </p:spTree>
    <p:extLst>
      <p:ext uri="{BB962C8B-B14F-4D97-AF65-F5344CB8AC3E}">
        <p14:creationId xmlns:p14="http://schemas.microsoft.com/office/powerpoint/2010/main" val="357115513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3 Taizé 066 "/>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1985" y="2381"/>
            <a:ext cx="7735490" cy="5143500"/>
          </a:xfrm>
          <a:prstGeom prst="rect">
            <a:avLst/>
          </a:prstGeom>
        </p:spPr>
      </p:pic>
      <p:sp>
        <p:nvSpPr>
          <p:cNvPr id="3" name="Textfeld 2"/>
          <p:cNvSpPr txBox="1"/>
          <p:nvPr/>
        </p:nvSpPr>
        <p:spPr>
          <a:xfrm>
            <a:off x="485949" y="4446339"/>
            <a:ext cx="2802370" cy="461665"/>
          </a:xfrm>
          <a:prstGeom prst="rect">
            <a:avLst/>
          </a:prstGeom>
          <a:noFill/>
        </p:spPr>
        <p:txBody>
          <a:bodyPr wrap="none" rtlCol="0">
            <a:spAutoFit/>
          </a:bodyPr>
          <a:lstStyle/>
          <a:p>
            <a:r>
              <a:rPr lang="de-DE" sz="2400" dirty="0" smtClean="0">
                <a:solidFill>
                  <a:schemeClr val="bg1"/>
                </a:solidFill>
                <a:latin typeface="Georgia" panose="02040502050405020303" pitchFamily="18" charset="0"/>
              </a:rPr>
              <a:t>Quai de Strasbourg</a:t>
            </a:r>
            <a:endParaRPr lang="de-DE" sz="2400" dirty="0">
              <a:solidFill>
                <a:schemeClr val="bg1"/>
              </a:solidFill>
              <a:latin typeface="Georgia" panose="02040502050405020303" pitchFamily="18" charset="0"/>
            </a:endParaRPr>
          </a:p>
        </p:txBody>
      </p:sp>
    </p:spTree>
    <p:extLst>
      <p:ext uri="{BB962C8B-B14F-4D97-AF65-F5344CB8AC3E}">
        <p14:creationId xmlns:p14="http://schemas.microsoft.com/office/powerpoint/2010/main" val="174528079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3 Taizé 076 "/>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1985" y="2381"/>
            <a:ext cx="7735490" cy="5143500"/>
          </a:xfrm>
          <a:prstGeom prst="rect">
            <a:avLst/>
          </a:prstGeom>
        </p:spPr>
      </p:pic>
    </p:spTree>
    <p:extLst>
      <p:ext uri="{BB962C8B-B14F-4D97-AF65-F5344CB8AC3E}">
        <p14:creationId xmlns:p14="http://schemas.microsoft.com/office/powerpoint/2010/main" val="118144695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3 Taizé 008 "/>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1985" y="2381"/>
            <a:ext cx="7735490" cy="5143500"/>
          </a:xfrm>
          <a:prstGeom prst="rect">
            <a:avLst/>
          </a:prstGeom>
        </p:spPr>
      </p:pic>
      <p:sp>
        <p:nvSpPr>
          <p:cNvPr id="3" name="Textfeld 2"/>
          <p:cNvSpPr txBox="1"/>
          <p:nvPr/>
        </p:nvSpPr>
        <p:spPr>
          <a:xfrm>
            <a:off x="269925" y="4446339"/>
            <a:ext cx="5067413" cy="400110"/>
          </a:xfrm>
          <a:prstGeom prst="rect">
            <a:avLst/>
          </a:prstGeom>
          <a:noFill/>
        </p:spPr>
        <p:txBody>
          <a:bodyPr wrap="none" rtlCol="0">
            <a:spAutoFit/>
          </a:bodyPr>
          <a:lstStyle/>
          <a:p>
            <a:r>
              <a:rPr lang="de-DE" sz="2000" dirty="0" smtClean="0">
                <a:latin typeface="Georgia" panose="02040502050405020303" pitchFamily="18" charset="0"/>
              </a:rPr>
              <a:t>Zweites Frühstück : Picknick in Mülhausen</a:t>
            </a:r>
            <a:endParaRPr lang="de-DE" sz="2000" dirty="0">
              <a:latin typeface="Georgia" panose="02040502050405020303" pitchFamily="18" charset="0"/>
            </a:endParaRPr>
          </a:p>
        </p:txBody>
      </p:sp>
    </p:spTree>
    <p:extLst>
      <p:ext uri="{BB962C8B-B14F-4D97-AF65-F5344CB8AC3E}">
        <p14:creationId xmlns:p14="http://schemas.microsoft.com/office/powerpoint/2010/main" val="359745615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3 Taizé 078 "/>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rot="5400000">
            <a:off x="98071" y="945785"/>
            <a:ext cx="4592180" cy="3240360"/>
          </a:xfrm>
          <a:prstGeom prst="rect">
            <a:avLst/>
          </a:prstGeom>
          <a:ln>
            <a:noFill/>
          </a:ln>
          <a:effectLst>
            <a:outerShdw blurRad="292100" dist="139700" dir="2700000" algn="tl" rotWithShape="0">
              <a:srgbClr val="333333">
                <a:alpha val="65000"/>
              </a:srgbClr>
            </a:outerShdw>
          </a:effectLst>
        </p:spPr>
      </p:pic>
      <p:sp>
        <p:nvSpPr>
          <p:cNvPr id="3" name="Textfeld 2"/>
          <p:cNvSpPr txBox="1"/>
          <p:nvPr/>
        </p:nvSpPr>
        <p:spPr>
          <a:xfrm>
            <a:off x="4446389" y="4382015"/>
            <a:ext cx="2505226" cy="461665"/>
          </a:xfrm>
          <a:prstGeom prst="rect">
            <a:avLst/>
          </a:prstGeom>
          <a:noFill/>
        </p:spPr>
        <p:txBody>
          <a:bodyPr wrap="square" rtlCol="0">
            <a:spAutoFit/>
          </a:bodyPr>
          <a:lstStyle/>
          <a:p>
            <a:r>
              <a:rPr lang="de-DE" sz="2400" dirty="0" smtClean="0">
                <a:latin typeface="Georgia" panose="02040502050405020303" pitchFamily="18" charset="0"/>
              </a:rPr>
              <a:t>Zitadelle</a:t>
            </a:r>
            <a:endParaRPr lang="de-DE" sz="2400" dirty="0">
              <a:latin typeface="Georgia" panose="02040502050405020303" pitchFamily="18" charset="0"/>
            </a:endParaRPr>
          </a:p>
        </p:txBody>
      </p:sp>
    </p:spTree>
    <p:extLst>
      <p:ext uri="{BB962C8B-B14F-4D97-AF65-F5344CB8AC3E}">
        <p14:creationId xmlns:p14="http://schemas.microsoft.com/office/powerpoint/2010/main" val="144173364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3 Taizé 077 "/>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1985" y="2381"/>
            <a:ext cx="7735490" cy="5143500"/>
          </a:xfrm>
          <a:prstGeom prst="rect">
            <a:avLst/>
          </a:prstGeom>
        </p:spPr>
      </p:pic>
      <p:sp>
        <p:nvSpPr>
          <p:cNvPr id="4" name="Textfeld 3"/>
          <p:cNvSpPr txBox="1"/>
          <p:nvPr/>
        </p:nvSpPr>
        <p:spPr>
          <a:xfrm>
            <a:off x="485949" y="4302323"/>
            <a:ext cx="2518638" cy="553357"/>
          </a:xfrm>
          <a:prstGeom prst="rect">
            <a:avLst/>
          </a:prstGeom>
          <a:solidFill>
            <a:schemeClr val="accent1">
              <a:lumMod val="20000"/>
              <a:lumOff val="80000"/>
              <a:alpha val="80000"/>
            </a:schemeClr>
          </a:solidFill>
        </p:spPr>
        <p:txBody>
          <a:bodyPr wrap="none" rtlCol="0">
            <a:spAutoFit/>
          </a:bodyPr>
          <a:lstStyle/>
          <a:p>
            <a:r>
              <a:rPr lang="de-DE" dirty="0" smtClean="0">
                <a:latin typeface="Georgia" panose="02040502050405020303" pitchFamily="18" charset="0"/>
              </a:rPr>
              <a:t>Porte </a:t>
            </a:r>
            <a:r>
              <a:rPr lang="de-DE" dirty="0" err="1" smtClean="0">
                <a:latin typeface="Georgia" panose="02040502050405020303" pitchFamily="18" charset="0"/>
              </a:rPr>
              <a:t>Rivotte</a:t>
            </a:r>
            <a:endParaRPr lang="de-DE" dirty="0" smtClean="0">
              <a:latin typeface="Georgia" panose="02040502050405020303" pitchFamily="18" charset="0"/>
            </a:endParaRPr>
          </a:p>
          <a:p>
            <a:r>
              <a:rPr lang="de-DE" dirty="0" smtClean="0">
                <a:latin typeface="Georgia" panose="02040502050405020303" pitchFamily="18" charset="0"/>
              </a:rPr>
              <a:t>Im 16. </a:t>
            </a:r>
            <a:r>
              <a:rPr lang="de-DE" dirty="0" err="1" smtClean="0">
                <a:latin typeface="Georgia" panose="02040502050405020303" pitchFamily="18" charset="0"/>
              </a:rPr>
              <a:t>Jh</a:t>
            </a:r>
            <a:r>
              <a:rPr lang="de-DE" dirty="0" smtClean="0">
                <a:latin typeface="Georgia" panose="02040502050405020303" pitchFamily="18" charset="0"/>
              </a:rPr>
              <a:t> von Karl V erbaut</a:t>
            </a:r>
            <a:endParaRPr lang="de-DE" dirty="0">
              <a:latin typeface="Georgia" panose="02040502050405020303" pitchFamily="18" charset="0"/>
            </a:endParaRPr>
          </a:p>
        </p:txBody>
      </p:sp>
    </p:spTree>
    <p:extLst>
      <p:ext uri="{BB962C8B-B14F-4D97-AF65-F5344CB8AC3E}">
        <p14:creationId xmlns:p14="http://schemas.microsoft.com/office/powerpoint/2010/main" val="2098756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3 Taizé 085 "/>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5160" y="-28674"/>
            <a:ext cx="7735490" cy="5143500"/>
          </a:xfrm>
          <a:prstGeom prst="rect">
            <a:avLst/>
          </a:prstGeom>
        </p:spPr>
      </p:pic>
      <p:pic>
        <p:nvPicPr>
          <p:cNvPr id="3" name="Grafik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21202554">
            <a:off x="1667724" y="2538043"/>
            <a:ext cx="3253073" cy="2304881"/>
          </a:xfrm>
          <a:prstGeom prst="rect">
            <a:avLst/>
          </a:prstGeom>
          <a:solidFill>
            <a:srgbClr val="FFFFFF">
              <a:shade val="85000"/>
            </a:srgbClr>
          </a:solidFill>
          <a:ln w="1905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5" name="Gekrümmter Verbinder 4"/>
          <p:cNvCxnSpPr/>
          <p:nvPr/>
        </p:nvCxnSpPr>
        <p:spPr>
          <a:xfrm rot="10800000" flipV="1">
            <a:off x="2718197" y="3870275"/>
            <a:ext cx="576064" cy="288032"/>
          </a:xfrm>
          <a:prstGeom prst="curvedConnector3">
            <a:avLst>
              <a:gd name="adj1" fmla="val 89977"/>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1761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500"/>
                                        <p:tgtEl>
                                          <p:spTgt spid="3"/>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3 Taizé 079 "/>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5160" y="11739"/>
            <a:ext cx="7735490" cy="5143500"/>
          </a:xfrm>
          <a:prstGeom prst="rect">
            <a:avLst/>
          </a:prstGeom>
        </p:spPr>
      </p:pic>
      <p:pic>
        <p:nvPicPr>
          <p:cNvPr id="3" name="Grafik 2" descr="2013 Taizé 082 "/>
          <p:cNvPicPr>
            <a:picLocks noGrp="1" noChangeAspect="1"/>
          </p:cNvPicPr>
          <p:nvPr isPhoto="1"/>
        </p:nvPicPr>
        <p:blipFill rotWithShape="1">
          <a:blip r:embed="rId3" cstate="email">
            <a:lum/>
            <a:extLst>
              <a:ext uri="{28A0092B-C50C-407E-A947-70E740481C1C}">
                <a14:useLocalDpi xmlns:a14="http://schemas.microsoft.com/office/drawing/2010/main"/>
              </a:ext>
            </a:extLst>
          </a:blip>
          <a:srcRect/>
          <a:stretch/>
        </p:blipFill>
        <p:spPr>
          <a:xfrm rot="6139900">
            <a:off x="4393081" y="153922"/>
            <a:ext cx="3234567" cy="3626637"/>
          </a:xfrm>
          <a:prstGeom prst="rect">
            <a:avLst/>
          </a:prstGeom>
        </p:spPr>
      </p:pic>
    </p:spTree>
    <p:extLst>
      <p:ext uri="{BB962C8B-B14F-4D97-AF65-F5344CB8AC3E}">
        <p14:creationId xmlns:p14="http://schemas.microsoft.com/office/powerpoint/2010/main" val="1487609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500"/>
                                        <p:tgtEl>
                                          <p:spTgt spid="3"/>
                                        </p:tgtEl>
                                      </p:cBhvr>
                                    </p:animEffect>
                                    <p:set>
                                      <p:cBhvr>
                                        <p:cTn id="7" dur="1" fill="hold">
                                          <p:stCondLst>
                                            <p:cond delay="1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3 Taizé 081 "/>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1985" y="2381"/>
            <a:ext cx="7735490" cy="5143500"/>
          </a:xfrm>
          <a:prstGeom prst="rect">
            <a:avLst/>
          </a:prstGeom>
        </p:spPr>
      </p:pic>
    </p:spTree>
    <p:extLst>
      <p:ext uri="{BB962C8B-B14F-4D97-AF65-F5344CB8AC3E}">
        <p14:creationId xmlns:p14="http://schemas.microsoft.com/office/powerpoint/2010/main" val="33763773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3 Taizé 083 "/>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rot="16200000">
            <a:off x="3346666" y="1225583"/>
            <a:ext cx="4414996" cy="2935629"/>
          </a:xfrm>
          <a:prstGeom prst="rect">
            <a:avLst/>
          </a:prstGeom>
          <a:ln>
            <a:noFill/>
          </a:ln>
          <a:effectLst>
            <a:outerShdw blurRad="292100" dist="139700" dir="2700000" algn="tl" rotWithShape="0">
              <a:srgbClr val="333333">
                <a:alpha val="65000"/>
              </a:srgbClr>
            </a:outerShdw>
          </a:effectLst>
        </p:spPr>
      </p:pic>
      <p:pic>
        <p:nvPicPr>
          <p:cNvPr id="3" name="Grafik 2" descr="2013 Taizé 084 "/>
          <p:cNvPicPr>
            <a:picLocks noGrp="1" noChangeAspect="1"/>
          </p:cNvPicPr>
          <p:nvPr isPhoto="1"/>
        </p:nvPicPr>
        <p:blipFill>
          <a:blip r:embed="rId3" cstate="email">
            <a:lum/>
            <a:extLst>
              <a:ext uri="{28A0092B-C50C-407E-A947-70E740481C1C}">
                <a14:useLocalDpi xmlns:a14="http://schemas.microsoft.com/office/drawing/2010/main"/>
              </a:ext>
            </a:extLst>
          </a:blip>
          <a:stretch>
            <a:fillRect/>
          </a:stretch>
        </p:blipFill>
        <p:spPr>
          <a:xfrm rot="5400000">
            <a:off x="-191241" y="947064"/>
            <a:ext cx="4471784" cy="297338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1932852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3 Taizé 080 "/>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rot="5400000">
            <a:off x="942404" y="1037556"/>
            <a:ext cx="4582109" cy="304674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62822033"/>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3 Taizé 086 "/>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1985" y="2381"/>
            <a:ext cx="7735490" cy="5143500"/>
          </a:xfrm>
          <a:prstGeom prst="rect">
            <a:avLst/>
          </a:prstGeom>
        </p:spPr>
      </p:pic>
    </p:spTree>
    <p:extLst>
      <p:ext uri="{BB962C8B-B14F-4D97-AF65-F5344CB8AC3E}">
        <p14:creationId xmlns:p14="http://schemas.microsoft.com/office/powerpoint/2010/main" val="3320838222"/>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3 Taizé 087 "/>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1985" y="2381"/>
            <a:ext cx="7735490" cy="5143500"/>
          </a:xfrm>
          <a:prstGeom prst="rect">
            <a:avLst/>
          </a:prstGeom>
        </p:spPr>
      </p:pic>
    </p:spTree>
    <p:extLst>
      <p:ext uri="{BB962C8B-B14F-4D97-AF65-F5344CB8AC3E}">
        <p14:creationId xmlns:p14="http://schemas.microsoft.com/office/powerpoint/2010/main" val="260540785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3 Taizé 088 "/>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1985" y="2381"/>
            <a:ext cx="7735490" cy="5143500"/>
          </a:xfrm>
          <a:prstGeom prst="rect">
            <a:avLst/>
          </a:prstGeom>
        </p:spPr>
      </p:pic>
    </p:spTree>
    <p:extLst>
      <p:ext uri="{BB962C8B-B14F-4D97-AF65-F5344CB8AC3E}">
        <p14:creationId xmlns:p14="http://schemas.microsoft.com/office/powerpoint/2010/main" val="179839244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3 Taizé 009 "/>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1985" y="2381"/>
            <a:ext cx="7735490" cy="5143500"/>
          </a:xfrm>
          <a:prstGeom prst="rect">
            <a:avLst/>
          </a:prstGeom>
        </p:spPr>
      </p:pic>
    </p:spTree>
    <p:extLst>
      <p:ext uri="{BB962C8B-B14F-4D97-AF65-F5344CB8AC3E}">
        <p14:creationId xmlns:p14="http://schemas.microsoft.com/office/powerpoint/2010/main" val="1685048994"/>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3 Taizé 089 "/>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1985" y="2381"/>
            <a:ext cx="7735490" cy="5143500"/>
          </a:xfrm>
          <a:prstGeom prst="rect">
            <a:avLst/>
          </a:prstGeom>
        </p:spPr>
      </p:pic>
    </p:spTree>
    <p:extLst>
      <p:ext uri="{BB962C8B-B14F-4D97-AF65-F5344CB8AC3E}">
        <p14:creationId xmlns:p14="http://schemas.microsoft.com/office/powerpoint/2010/main" val="994925896"/>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3 Taizé 090 "/>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1985" y="2381"/>
            <a:ext cx="7735490" cy="5143500"/>
          </a:xfrm>
          <a:prstGeom prst="rect">
            <a:avLst/>
          </a:prstGeom>
        </p:spPr>
      </p:pic>
      <p:sp>
        <p:nvSpPr>
          <p:cNvPr id="3" name="Textfeld 2"/>
          <p:cNvSpPr txBox="1"/>
          <p:nvPr/>
        </p:nvSpPr>
        <p:spPr>
          <a:xfrm>
            <a:off x="413941" y="197867"/>
            <a:ext cx="1029449" cy="584775"/>
          </a:xfrm>
          <a:prstGeom prst="rect">
            <a:avLst/>
          </a:prstGeom>
          <a:noFill/>
        </p:spPr>
        <p:txBody>
          <a:bodyPr wrap="none" rtlCol="0">
            <a:spAutoFit/>
          </a:bodyPr>
          <a:lstStyle/>
          <a:p>
            <a:r>
              <a:rPr lang="de-DE" sz="3200" dirty="0" smtClean="0">
                <a:latin typeface="Georgia" panose="02040502050405020303" pitchFamily="18" charset="0"/>
              </a:rPr>
              <a:t>Dole</a:t>
            </a:r>
            <a:endParaRPr lang="de-DE" sz="3200" dirty="0">
              <a:latin typeface="Georgia" panose="02040502050405020303" pitchFamily="18" charset="0"/>
            </a:endParaRPr>
          </a:p>
        </p:txBody>
      </p:sp>
      <p:sp>
        <p:nvSpPr>
          <p:cNvPr id="4" name="Textfeld 3"/>
          <p:cNvSpPr txBox="1"/>
          <p:nvPr/>
        </p:nvSpPr>
        <p:spPr>
          <a:xfrm>
            <a:off x="4446389" y="1133971"/>
            <a:ext cx="2808312" cy="3785652"/>
          </a:xfrm>
          <a:prstGeom prst="rect">
            <a:avLst/>
          </a:prstGeom>
          <a:solidFill>
            <a:schemeClr val="accent1">
              <a:lumMod val="20000"/>
              <a:lumOff val="80000"/>
              <a:alpha val="84000"/>
            </a:schemeClr>
          </a:solidFill>
        </p:spPr>
        <p:txBody>
          <a:bodyPr wrap="square" rtlCol="0">
            <a:spAutoFit/>
          </a:bodyPr>
          <a:lstStyle/>
          <a:p>
            <a:r>
              <a:rPr lang="de-DE" sz="1600" b="1" dirty="0" smtClean="0">
                <a:latin typeface="Georgia" panose="02040502050405020303" pitchFamily="18" charset="0"/>
              </a:rPr>
              <a:t>Dole</a:t>
            </a:r>
          </a:p>
          <a:p>
            <a:r>
              <a:rPr lang="de-DE" sz="1600" dirty="0" smtClean="0">
                <a:latin typeface="Georgia" panose="02040502050405020303" pitchFamily="18" charset="0"/>
              </a:rPr>
              <a:t>Im 15. Jahrhundert Hauptstadt und Parlamentssitz des </a:t>
            </a:r>
            <a:r>
              <a:rPr lang="de-DE" sz="1600" dirty="0" err="1" smtClean="0">
                <a:latin typeface="Georgia" panose="02040502050405020303" pitchFamily="18" charset="0"/>
              </a:rPr>
              <a:t>Franche</a:t>
            </a:r>
            <a:r>
              <a:rPr lang="de-DE" sz="1600" dirty="0" smtClean="0">
                <a:latin typeface="Georgia" panose="02040502050405020303" pitchFamily="18" charset="0"/>
              </a:rPr>
              <a:t> </a:t>
            </a:r>
            <a:r>
              <a:rPr lang="de-DE" sz="1600" dirty="0" err="1" smtClean="0">
                <a:latin typeface="Georgia" panose="02040502050405020303" pitchFamily="18" charset="0"/>
              </a:rPr>
              <a:t>Comté</a:t>
            </a:r>
            <a:r>
              <a:rPr lang="de-DE" sz="1600" dirty="0" smtClean="0">
                <a:latin typeface="Georgia" panose="02040502050405020303" pitchFamily="18" charset="0"/>
              </a:rPr>
              <a:t>, Universitätsstadt mit juristischer Fakultät.</a:t>
            </a:r>
          </a:p>
          <a:p>
            <a:r>
              <a:rPr lang="de-DE" sz="1600" dirty="0" smtClean="0">
                <a:latin typeface="Georgia" panose="02040502050405020303" pitchFamily="18" charset="0"/>
              </a:rPr>
              <a:t>Nach mehreren Belagerungen im 17. Jahrhundert u.a. durch Richelieu und Ludwig XIV: Eroberung und  Angliederung an Frankreich. Im Verlauf Niedergang mit Verlust der Universität und  der Münzrechte.</a:t>
            </a:r>
            <a:endParaRPr lang="de-DE" sz="1600" dirty="0">
              <a:latin typeface="Georgia" panose="02040502050405020303" pitchFamily="18" charset="0"/>
            </a:endParaRPr>
          </a:p>
        </p:txBody>
      </p:sp>
    </p:spTree>
    <p:extLst>
      <p:ext uri="{BB962C8B-B14F-4D97-AF65-F5344CB8AC3E}">
        <p14:creationId xmlns:p14="http://schemas.microsoft.com/office/powerpoint/2010/main" val="2628505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3 Taizé 093 "/>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rot="5400000">
            <a:off x="-103067" y="930899"/>
            <a:ext cx="4805094" cy="3195014"/>
          </a:xfrm>
          <a:prstGeom prst="rect">
            <a:avLst/>
          </a:prstGeom>
          <a:ln>
            <a:noFill/>
          </a:ln>
          <a:effectLst>
            <a:outerShdw blurRad="292100" dist="139700" dir="2700000" algn="tl" rotWithShape="0">
              <a:srgbClr val="333333">
                <a:alpha val="65000"/>
              </a:srgbClr>
            </a:outerShdw>
          </a:effectLst>
        </p:spPr>
      </p:pic>
      <p:sp>
        <p:nvSpPr>
          <p:cNvPr id="3" name="Textfeld 2"/>
          <p:cNvSpPr txBox="1"/>
          <p:nvPr/>
        </p:nvSpPr>
        <p:spPr>
          <a:xfrm>
            <a:off x="4302373" y="4086299"/>
            <a:ext cx="2808312" cy="707886"/>
          </a:xfrm>
          <a:prstGeom prst="rect">
            <a:avLst/>
          </a:prstGeom>
          <a:noFill/>
        </p:spPr>
        <p:txBody>
          <a:bodyPr wrap="square" rtlCol="0">
            <a:spAutoFit/>
          </a:bodyPr>
          <a:lstStyle/>
          <a:p>
            <a:r>
              <a:rPr lang="de-DE" sz="2000" dirty="0" smtClean="0">
                <a:latin typeface="Georgia" panose="02040502050405020303" pitchFamily="18" charset="0"/>
              </a:rPr>
              <a:t>Kleines Restaurant zum Mittagessen</a:t>
            </a:r>
            <a:endParaRPr lang="de-DE" sz="2000" dirty="0">
              <a:latin typeface="Georgia" panose="02040502050405020303" pitchFamily="18" charset="0"/>
            </a:endParaRPr>
          </a:p>
        </p:txBody>
      </p:sp>
    </p:spTree>
    <p:extLst>
      <p:ext uri="{BB962C8B-B14F-4D97-AF65-F5344CB8AC3E}">
        <p14:creationId xmlns:p14="http://schemas.microsoft.com/office/powerpoint/2010/main" val="938199568"/>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3 Taizé 092 "/>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rot="5400000">
            <a:off x="-186501" y="1014332"/>
            <a:ext cx="4873291" cy="3240360"/>
          </a:xfrm>
          <a:prstGeom prst="rect">
            <a:avLst/>
          </a:prstGeom>
          <a:ln>
            <a:noFill/>
          </a:ln>
          <a:effectLst>
            <a:outerShdw blurRad="292100" dist="139700" dir="2700000" algn="tl" rotWithShape="0">
              <a:srgbClr val="333333">
                <a:alpha val="65000"/>
              </a:srgbClr>
            </a:outerShdw>
          </a:effectLst>
        </p:spPr>
      </p:pic>
      <p:pic>
        <p:nvPicPr>
          <p:cNvPr id="3" name="Grafik 2" descr="2013 Taizé 091 "/>
          <p:cNvPicPr>
            <a:picLocks noGrp="1" noChangeAspect="1"/>
          </p:cNvPicPr>
          <p:nvPr isPhoto="1"/>
        </p:nvPicPr>
        <p:blipFill rotWithShape="1">
          <a:blip r:embed="rId3" cstate="email">
            <a:lum/>
            <a:extLst>
              <a:ext uri="{28A0092B-C50C-407E-A947-70E740481C1C}">
                <a14:useLocalDpi xmlns:a14="http://schemas.microsoft.com/office/drawing/2010/main"/>
              </a:ext>
            </a:extLst>
          </a:blip>
          <a:srcRect/>
          <a:stretch/>
        </p:blipFill>
        <p:spPr>
          <a:xfrm rot="21067426">
            <a:off x="3973024" y="1396756"/>
            <a:ext cx="3712257" cy="348598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09044531"/>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3 Taizé 094 "/>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1985" y="2381"/>
            <a:ext cx="7735490" cy="5143500"/>
          </a:xfrm>
          <a:prstGeom prst="rect">
            <a:avLst/>
          </a:prstGeom>
        </p:spPr>
      </p:pic>
    </p:spTree>
    <p:extLst>
      <p:ext uri="{BB962C8B-B14F-4D97-AF65-F5344CB8AC3E}">
        <p14:creationId xmlns:p14="http://schemas.microsoft.com/office/powerpoint/2010/main" val="3318783348"/>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3 Taizé 095 "/>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1985" y="2381"/>
            <a:ext cx="7735490" cy="5143500"/>
          </a:xfrm>
          <a:prstGeom prst="rect">
            <a:avLst/>
          </a:prstGeom>
        </p:spPr>
      </p:pic>
    </p:spTree>
    <p:extLst>
      <p:ext uri="{BB962C8B-B14F-4D97-AF65-F5344CB8AC3E}">
        <p14:creationId xmlns:p14="http://schemas.microsoft.com/office/powerpoint/2010/main" val="1767488997"/>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3 Taizé 096 "/>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1985" y="2381"/>
            <a:ext cx="7735490" cy="5143500"/>
          </a:xfrm>
          <a:prstGeom prst="rect">
            <a:avLst/>
          </a:prstGeom>
        </p:spPr>
      </p:pic>
      <p:sp>
        <p:nvSpPr>
          <p:cNvPr id="3" name="Textfeld 2"/>
          <p:cNvSpPr txBox="1"/>
          <p:nvPr/>
        </p:nvSpPr>
        <p:spPr>
          <a:xfrm>
            <a:off x="341933" y="4446339"/>
            <a:ext cx="2553904" cy="461665"/>
          </a:xfrm>
          <a:prstGeom prst="rect">
            <a:avLst/>
          </a:prstGeom>
          <a:noFill/>
        </p:spPr>
        <p:txBody>
          <a:bodyPr wrap="none" rtlCol="0">
            <a:spAutoFit/>
          </a:bodyPr>
          <a:lstStyle/>
          <a:p>
            <a:r>
              <a:rPr lang="de-DE" sz="2400" dirty="0" smtClean="0">
                <a:solidFill>
                  <a:schemeClr val="bg1"/>
                </a:solidFill>
                <a:latin typeface="Georgia" panose="02040502050405020303" pitchFamily="18" charset="0"/>
              </a:rPr>
              <a:t>St. Jean de </a:t>
            </a:r>
            <a:r>
              <a:rPr lang="de-DE" sz="2400" dirty="0" err="1" smtClean="0">
                <a:solidFill>
                  <a:schemeClr val="bg1"/>
                </a:solidFill>
                <a:latin typeface="Georgia" panose="02040502050405020303" pitchFamily="18" charset="0"/>
              </a:rPr>
              <a:t>Losne</a:t>
            </a:r>
            <a:endParaRPr lang="de-DE" sz="2400" dirty="0">
              <a:solidFill>
                <a:schemeClr val="bg1"/>
              </a:solidFill>
              <a:latin typeface="Georgia" panose="02040502050405020303" pitchFamily="18" charset="0"/>
            </a:endParaRPr>
          </a:p>
        </p:txBody>
      </p:sp>
    </p:spTree>
    <p:extLst>
      <p:ext uri="{BB962C8B-B14F-4D97-AF65-F5344CB8AC3E}">
        <p14:creationId xmlns:p14="http://schemas.microsoft.com/office/powerpoint/2010/main" val="3776934634"/>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3 Taizé 101 "/>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rot="5400000">
            <a:off x="-270135" y="953950"/>
            <a:ext cx="4320479" cy="3240360"/>
          </a:xfrm>
          <a:prstGeom prst="rect">
            <a:avLst/>
          </a:prstGeom>
          <a:ln>
            <a:noFill/>
          </a:ln>
          <a:effectLst>
            <a:outerShdw blurRad="292100" dist="139700" dir="2700000" algn="tl" rotWithShape="0">
              <a:srgbClr val="333333">
                <a:alpha val="65000"/>
              </a:srgbClr>
            </a:outerShdw>
          </a:effectLst>
        </p:spPr>
      </p:pic>
      <p:sp>
        <p:nvSpPr>
          <p:cNvPr id="4" name="Textfeld 3"/>
          <p:cNvSpPr txBox="1"/>
          <p:nvPr/>
        </p:nvSpPr>
        <p:spPr>
          <a:xfrm>
            <a:off x="3942333" y="1710035"/>
            <a:ext cx="3333753" cy="3139321"/>
          </a:xfrm>
          <a:prstGeom prst="rect">
            <a:avLst/>
          </a:prstGeom>
          <a:noFill/>
        </p:spPr>
        <p:txBody>
          <a:bodyPr wrap="square" rtlCol="0">
            <a:spAutoFit/>
          </a:bodyPr>
          <a:lstStyle/>
          <a:p>
            <a:r>
              <a:rPr lang="de-DE" sz="1800" dirty="0" smtClean="0">
                <a:latin typeface="Georgia" panose="02040502050405020303" pitchFamily="18" charset="0"/>
              </a:rPr>
              <a:t>Vor einem fiesen Gewitter habe ich mich in </a:t>
            </a:r>
            <a:r>
              <a:rPr lang="de-DE" sz="1800" dirty="0" err="1" smtClean="0">
                <a:latin typeface="Georgia" panose="02040502050405020303" pitchFamily="18" charset="0"/>
              </a:rPr>
              <a:t>Seurre</a:t>
            </a:r>
            <a:r>
              <a:rPr lang="de-DE" sz="1800" dirty="0" smtClean="0">
                <a:latin typeface="Georgia" panose="02040502050405020303" pitchFamily="18" charset="0"/>
              </a:rPr>
              <a:t> </a:t>
            </a:r>
            <a:r>
              <a:rPr lang="de-DE" sz="1800" dirty="0">
                <a:latin typeface="Georgia" panose="02040502050405020303" pitchFamily="18" charset="0"/>
              </a:rPr>
              <a:t>in eine Bar </a:t>
            </a:r>
            <a:r>
              <a:rPr lang="de-DE" sz="1800" dirty="0" smtClean="0">
                <a:latin typeface="Georgia" panose="02040502050405020303" pitchFamily="18" charset="0"/>
              </a:rPr>
              <a:t>geflüchtet.</a:t>
            </a:r>
          </a:p>
          <a:p>
            <a:r>
              <a:rPr lang="de-DE" sz="1800" dirty="0" smtClean="0">
                <a:latin typeface="Georgia" panose="02040502050405020303" pitchFamily="18" charset="0"/>
              </a:rPr>
              <a:t>Dort halfen mir in Gemeinschaftsaktion Gäste und Wirtin in einem kleinen B&amp;B in der Nähe unterzukommen - bei dem Regen die deutlich </a:t>
            </a:r>
            <a:r>
              <a:rPr lang="de-DE" sz="1800" dirty="0" err="1" smtClean="0">
                <a:latin typeface="Georgia" panose="02040502050405020303" pitchFamily="18" charset="0"/>
              </a:rPr>
              <a:t>entspanntere</a:t>
            </a:r>
            <a:r>
              <a:rPr lang="de-DE" sz="1800" dirty="0" smtClean="0">
                <a:latin typeface="Georgia" panose="02040502050405020303" pitchFamily="18" charset="0"/>
              </a:rPr>
              <a:t> Variante als der Campingplatz….</a:t>
            </a:r>
            <a:endParaRPr lang="de-DE" sz="1800" dirty="0">
              <a:latin typeface="Georgia" panose="02040502050405020303" pitchFamily="18" charset="0"/>
            </a:endParaRPr>
          </a:p>
        </p:txBody>
      </p:sp>
    </p:spTree>
    <p:extLst>
      <p:ext uri="{BB962C8B-B14F-4D97-AF65-F5344CB8AC3E}">
        <p14:creationId xmlns:p14="http://schemas.microsoft.com/office/powerpoint/2010/main" val="3010497016"/>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3 Taizé 097 "/>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557957" y="125859"/>
            <a:ext cx="6408712" cy="480653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87242936"/>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3 Taizé 098"/>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125909" y="557907"/>
            <a:ext cx="4349252" cy="28597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Grafik 1" descr="2013 Taizé 099"/>
          <p:cNvPicPr>
            <a:picLocks noGrp="1" noChangeAspect="1"/>
          </p:cNvPicPr>
          <p:nvPr isPhoto="1"/>
        </p:nvPicPr>
        <p:blipFill>
          <a:blip r:embed="rId3" cstate="email">
            <a:lum/>
            <a:extLst>
              <a:ext uri="{28A0092B-C50C-407E-A947-70E740481C1C}">
                <a14:useLocalDpi xmlns:a14="http://schemas.microsoft.com/office/drawing/2010/main"/>
              </a:ext>
            </a:extLst>
          </a:blip>
          <a:stretch>
            <a:fillRect/>
          </a:stretch>
        </p:blipFill>
        <p:spPr>
          <a:xfrm>
            <a:off x="4014341" y="2574131"/>
            <a:ext cx="3220117" cy="23026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827097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3 Taizé 012 "/>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rot="5400000">
            <a:off x="-209319" y="1037151"/>
            <a:ext cx="4579690" cy="3045138"/>
          </a:xfrm>
          <a:prstGeom prst="rect">
            <a:avLst/>
          </a:prstGeom>
          <a:ln>
            <a:noFill/>
          </a:ln>
          <a:effectLst>
            <a:outerShdw blurRad="292100" dist="139700" dir="2700000" algn="tl" rotWithShape="0">
              <a:srgbClr val="333333">
                <a:alpha val="65000"/>
              </a:srgbClr>
            </a:outerShdw>
          </a:effectLst>
        </p:spPr>
      </p:pic>
      <p:sp>
        <p:nvSpPr>
          <p:cNvPr id="4" name="Textfeld 3"/>
          <p:cNvSpPr txBox="1"/>
          <p:nvPr/>
        </p:nvSpPr>
        <p:spPr>
          <a:xfrm>
            <a:off x="3942333" y="3372237"/>
            <a:ext cx="3528392" cy="1477328"/>
          </a:xfrm>
          <a:prstGeom prst="rect">
            <a:avLst/>
          </a:prstGeom>
          <a:noFill/>
        </p:spPr>
        <p:txBody>
          <a:bodyPr wrap="square" rtlCol="0">
            <a:spAutoFit/>
          </a:bodyPr>
          <a:lstStyle/>
          <a:p>
            <a:r>
              <a:rPr lang="de-DE" sz="1800" dirty="0" smtClean="0">
                <a:latin typeface="Georgia" panose="02040502050405020303" pitchFamily="18" charset="0"/>
              </a:rPr>
              <a:t>Temple Saint-Étienne – die protestantische Stephanskirche</a:t>
            </a:r>
          </a:p>
          <a:p>
            <a:r>
              <a:rPr lang="de-DE" sz="1800" dirty="0" smtClean="0">
                <a:latin typeface="Georgia" panose="02040502050405020303" pitchFamily="18" charset="0"/>
              </a:rPr>
              <a:t> ( 19. Jh.) – Teile der baufälligen ehemaligen Kirche wurden in den Neubau integriert</a:t>
            </a:r>
            <a:endParaRPr lang="de-DE" sz="1800" dirty="0">
              <a:latin typeface="Georgia" panose="02040502050405020303" pitchFamily="18" charset="0"/>
            </a:endParaRPr>
          </a:p>
        </p:txBody>
      </p:sp>
    </p:spTree>
    <p:extLst>
      <p:ext uri="{BB962C8B-B14F-4D97-AF65-F5344CB8AC3E}">
        <p14:creationId xmlns:p14="http://schemas.microsoft.com/office/powerpoint/2010/main" val="2284559313"/>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3 Taizé 103 "/>
          <p:cNvPicPr>
            <a:picLocks noGrp="1" noChangeAspect="1"/>
          </p:cNvPicPr>
          <p:nvPr isPhoto="1"/>
        </p:nvPicPr>
        <p:blipFill rotWithShape="1">
          <a:blip r:embed="rId2" cstate="email">
            <a:lum/>
            <a:extLst>
              <a:ext uri="{28A0092B-C50C-407E-A947-70E740481C1C}">
                <a14:useLocalDpi xmlns:a14="http://schemas.microsoft.com/office/drawing/2010/main"/>
              </a:ext>
            </a:extLst>
          </a:blip>
          <a:srcRect l="-741"/>
          <a:stretch/>
        </p:blipFill>
        <p:spPr>
          <a:xfrm rot="5400000">
            <a:off x="488903" y="1641161"/>
            <a:ext cx="3795176" cy="2504940"/>
          </a:xfrm>
          <a:prstGeom prst="rect">
            <a:avLst/>
          </a:prstGeom>
          <a:ln>
            <a:noFill/>
          </a:ln>
          <a:effectLst>
            <a:outerShdw blurRad="292100" dist="139700" dir="2700000" algn="tl" rotWithShape="0">
              <a:srgbClr val="333333">
                <a:alpha val="65000"/>
              </a:srgbClr>
            </a:outerShdw>
          </a:effectLst>
        </p:spPr>
      </p:pic>
      <p:sp>
        <p:nvSpPr>
          <p:cNvPr id="3" name="Textfeld 2"/>
          <p:cNvSpPr txBox="1"/>
          <p:nvPr/>
        </p:nvSpPr>
        <p:spPr>
          <a:xfrm>
            <a:off x="3798317" y="971211"/>
            <a:ext cx="3600400" cy="4011034"/>
          </a:xfrm>
          <a:prstGeom prst="rect">
            <a:avLst/>
          </a:prstGeom>
          <a:noFill/>
        </p:spPr>
        <p:txBody>
          <a:bodyPr wrap="square" rtlCol="0">
            <a:spAutoFit/>
          </a:bodyPr>
          <a:lstStyle/>
          <a:p>
            <a:r>
              <a:rPr lang="de-DE" b="1" dirty="0">
                <a:latin typeface="Georgia" panose="02040502050405020303" pitchFamily="18" charset="0"/>
              </a:rPr>
              <a:t> </a:t>
            </a:r>
            <a:r>
              <a:rPr lang="de-DE" b="1" dirty="0" smtClean="0">
                <a:latin typeface="Georgia" panose="02040502050405020303" pitchFamily="18" charset="0"/>
              </a:rPr>
              <a:t>     </a:t>
            </a:r>
            <a:r>
              <a:rPr lang="de-DE" b="1" dirty="0" err="1" smtClean="0">
                <a:latin typeface="Georgia" panose="02040502050405020303" pitchFamily="18" charset="0"/>
              </a:rPr>
              <a:t>Beaune</a:t>
            </a:r>
            <a:endParaRPr lang="de-DE" b="1" dirty="0" smtClean="0">
              <a:latin typeface="Georgia" panose="02040502050405020303" pitchFamily="18" charset="0"/>
            </a:endParaRPr>
          </a:p>
          <a:p>
            <a:pPr marL="285750" indent="-285750">
              <a:buFont typeface="Arial" panose="020B0604020202020204" pitchFamily="34" charset="0"/>
              <a:buChar char="•"/>
            </a:pPr>
            <a:r>
              <a:rPr lang="de-DE" dirty="0" smtClean="0">
                <a:latin typeface="Georgia" panose="02040502050405020303" pitchFamily="18" charset="0"/>
              </a:rPr>
              <a:t>keltisches</a:t>
            </a:r>
            <a:r>
              <a:rPr lang="de-DE" dirty="0">
                <a:latin typeface="Georgia" panose="02040502050405020303" pitchFamily="18" charset="0"/>
              </a:rPr>
              <a:t>, später römisches </a:t>
            </a:r>
            <a:r>
              <a:rPr lang="de-DE" dirty="0" smtClean="0">
                <a:latin typeface="Georgia" panose="02040502050405020303" pitchFamily="18" charset="0"/>
              </a:rPr>
              <a:t>Heiligtum</a:t>
            </a:r>
          </a:p>
          <a:p>
            <a:pPr marL="285750" indent="-285750">
              <a:buFont typeface="Arial" panose="020B0604020202020204" pitchFamily="34" charset="0"/>
              <a:buChar char="•"/>
            </a:pPr>
            <a:r>
              <a:rPr lang="de-DE" dirty="0" smtClean="0">
                <a:latin typeface="Georgia" panose="02040502050405020303" pitchFamily="18" charset="0"/>
              </a:rPr>
              <a:t>Schon in römischer Zeit Zentrum des Weinbaus</a:t>
            </a:r>
          </a:p>
          <a:p>
            <a:pPr marL="285750" indent="-285750">
              <a:buFont typeface="Arial" panose="020B0604020202020204" pitchFamily="34" charset="0"/>
              <a:buChar char="•"/>
            </a:pPr>
            <a:r>
              <a:rPr lang="de-DE" dirty="0" smtClean="0">
                <a:latin typeface="Georgia" panose="02040502050405020303" pitchFamily="18" charset="0"/>
              </a:rPr>
              <a:t>1203 : Stadtrechte durch </a:t>
            </a:r>
            <a:r>
              <a:rPr lang="de-DE" dirty="0">
                <a:latin typeface="Georgia" panose="02040502050405020303" pitchFamily="18" charset="0"/>
              </a:rPr>
              <a:t>Odo III., Herzog von </a:t>
            </a:r>
            <a:r>
              <a:rPr lang="de-DE" dirty="0" smtClean="0">
                <a:latin typeface="Georgia" panose="02040502050405020303" pitchFamily="18" charset="0"/>
              </a:rPr>
              <a:t>Burgund</a:t>
            </a:r>
          </a:p>
          <a:p>
            <a:pPr marL="285750" indent="-285750">
              <a:buFont typeface="Arial" panose="020B0604020202020204" pitchFamily="34" charset="0"/>
              <a:buChar char="•"/>
            </a:pPr>
            <a:r>
              <a:rPr lang="de-DE" dirty="0" smtClean="0">
                <a:latin typeface="Georgia" panose="02040502050405020303" pitchFamily="18" charset="0"/>
              </a:rPr>
              <a:t>Seit </a:t>
            </a:r>
            <a:r>
              <a:rPr lang="de-DE" dirty="0">
                <a:latin typeface="Georgia" panose="02040502050405020303" pitchFamily="18" charset="0"/>
              </a:rPr>
              <a:t>dem 14. </a:t>
            </a:r>
            <a:r>
              <a:rPr lang="de-DE" dirty="0" smtClean="0">
                <a:latin typeface="Georgia" panose="02040502050405020303" pitchFamily="18" charset="0"/>
              </a:rPr>
              <a:t>Jahrhundert : neben Dijon </a:t>
            </a:r>
            <a:r>
              <a:rPr lang="de-DE" dirty="0">
                <a:latin typeface="Georgia" panose="02040502050405020303" pitchFamily="18" charset="0"/>
              </a:rPr>
              <a:t>Wohnsitz der Herzöge von </a:t>
            </a:r>
            <a:r>
              <a:rPr lang="de-DE" dirty="0" smtClean="0">
                <a:latin typeface="Georgia" panose="02040502050405020303" pitchFamily="18" charset="0"/>
              </a:rPr>
              <a:t>Burgund</a:t>
            </a:r>
            <a:endParaRPr lang="de-DE" dirty="0">
              <a:latin typeface="Georgia" panose="02040502050405020303" pitchFamily="18" charset="0"/>
            </a:endParaRPr>
          </a:p>
          <a:p>
            <a:pPr marL="285750" indent="-285750">
              <a:buFont typeface="Arial" panose="020B0604020202020204" pitchFamily="34" charset="0"/>
              <a:buChar char="•"/>
            </a:pPr>
            <a:r>
              <a:rPr lang="de-DE" dirty="0" smtClean="0">
                <a:latin typeface="Georgia" panose="02040502050405020303" pitchFamily="18" charset="0"/>
              </a:rPr>
              <a:t>Im </a:t>
            </a:r>
            <a:r>
              <a:rPr lang="de-DE" dirty="0">
                <a:latin typeface="Georgia" panose="02040502050405020303" pitchFamily="18" charset="0"/>
              </a:rPr>
              <a:t>15. Jahrhundert </a:t>
            </a:r>
            <a:r>
              <a:rPr lang="de-DE" dirty="0" smtClean="0">
                <a:latin typeface="Georgia" panose="02040502050405020303" pitchFamily="18" charset="0"/>
              </a:rPr>
              <a:t>: Bau der Stadtmauer. </a:t>
            </a:r>
            <a:r>
              <a:rPr lang="de-DE" dirty="0">
                <a:latin typeface="Georgia" panose="02040502050405020303" pitchFamily="18" charset="0"/>
              </a:rPr>
              <a:t>Sie </a:t>
            </a:r>
            <a:r>
              <a:rPr lang="de-DE" dirty="0" smtClean="0">
                <a:latin typeface="Georgia" panose="02040502050405020303" pitchFamily="18" charset="0"/>
              </a:rPr>
              <a:t>dient </a:t>
            </a:r>
            <a:r>
              <a:rPr lang="de-DE" dirty="0">
                <a:latin typeface="Georgia" panose="02040502050405020303" pitchFamily="18" charset="0"/>
              </a:rPr>
              <a:t>heute teilweise als Weinlager der großen Weinhandelshäuser. </a:t>
            </a:r>
            <a:endParaRPr lang="de-DE" dirty="0" smtClean="0">
              <a:latin typeface="Georgia" panose="02040502050405020303" pitchFamily="18" charset="0"/>
            </a:endParaRPr>
          </a:p>
          <a:p>
            <a:pPr marL="285750" indent="-285750">
              <a:buFont typeface="Arial" panose="020B0604020202020204" pitchFamily="34" charset="0"/>
              <a:buChar char="•"/>
            </a:pPr>
            <a:r>
              <a:rPr lang="de-DE" dirty="0" smtClean="0">
                <a:latin typeface="Georgia" panose="02040502050405020303" pitchFamily="18" charset="0"/>
              </a:rPr>
              <a:t>1477: von </a:t>
            </a:r>
            <a:r>
              <a:rPr lang="de-DE" dirty="0">
                <a:latin typeface="Georgia" panose="02040502050405020303" pitchFamily="18" charset="0"/>
              </a:rPr>
              <a:t>Ludwig</a:t>
            </a:r>
            <a:r>
              <a:rPr lang="de-DE" dirty="0">
                <a:latin typeface="Georgia" panose="02040502050405020303" pitchFamily="18" charset="0"/>
                <a:hlinkClick r:id="rId3" tooltip="Ludwig XI."/>
              </a:rPr>
              <a:t> </a:t>
            </a:r>
            <a:r>
              <a:rPr lang="de-DE" dirty="0">
                <a:latin typeface="Georgia" panose="02040502050405020303" pitchFamily="18" charset="0"/>
              </a:rPr>
              <a:t>XI. von Frankreich nach fünf Wochen Belagerung annektiert</a:t>
            </a:r>
            <a:r>
              <a:rPr lang="de-DE" dirty="0" smtClean="0">
                <a:latin typeface="Georgia" panose="02040502050405020303" pitchFamily="18" charset="0"/>
              </a:rPr>
              <a:t>. </a:t>
            </a:r>
            <a:endParaRPr lang="de-DE" dirty="0">
              <a:latin typeface="Georgia" panose="02040502050405020303" pitchFamily="18" charset="0"/>
            </a:endParaRPr>
          </a:p>
        </p:txBody>
      </p:sp>
      <p:sp>
        <p:nvSpPr>
          <p:cNvPr id="4" name="Textfeld 3"/>
          <p:cNvSpPr txBox="1"/>
          <p:nvPr/>
        </p:nvSpPr>
        <p:spPr>
          <a:xfrm>
            <a:off x="312582" y="269875"/>
            <a:ext cx="5256567" cy="523220"/>
          </a:xfrm>
          <a:prstGeom prst="rect">
            <a:avLst/>
          </a:prstGeom>
          <a:noFill/>
        </p:spPr>
        <p:txBody>
          <a:bodyPr wrap="none" rtlCol="0">
            <a:spAutoFit/>
          </a:bodyPr>
          <a:lstStyle/>
          <a:p>
            <a:r>
              <a:rPr lang="de-DE" sz="2800" dirty="0" smtClean="0">
                <a:latin typeface="Georgia" panose="02040502050405020303" pitchFamily="18" charset="0"/>
              </a:rPr>
              <a:t>Tag 4 - Dienstag : </a:t>
            </a:r>
            <a:r>
              <a:rPr lang="de-DE" sz="2800" dirty="0" err="1" smtClean="0">
                <a:latin typeface="Georgia" panose="02040502050405020303" pitchFamily="18" charset="0"/>
              </a:rPr>
              <a:t>Seurre</a:t>
            </a:r>
            <a:r>
              <a:rPr lang="de-DE" sz="2800" dirty="0" smtClean="0">
                <a:latin typeface="Georgia" panose="02040502050405020303" pitchFamily="18" charset="0"/>
              </a:rPr>
              <a:t> - </a:t>
            </a:r>
            <a:r>
              <a:rPr lang="de-DE" sz="2800" dirty="0" err="1" smtClean="0">
                <a:latin typeface="Georgia" panose="02040502050405020303" pitchFamily="18" charset="0"/>
              </a:rPr>
              <a:t>Taizé</a:t>
            </a:r>
            <a:endParaRPr lang="de-DE" sz="2800" dirty="0">
              <a:latin typeface="Georgia" panose="02040502050405020303" pitchFamily="18" charset="0"/>
            </a:endParaRPr>
          </a:p>
        </p:txBody>
      </p:sp>
    </p:spTree>
    <p:extLst>
      <p:ext uri="{BB962C8B-B14F-4D97-AF65-F5344CB8AC3E}">
        <p14:creationId xmlns:p14="http://schemas.microsoft.com/office/powerpoint/2010/main" val="1609826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3 Taizé 105 "/>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1985" y="2381"/>
            <a:ext cx="7735490" cy="5143500"/>
          </a:xfrm>
          <a:prstGeom prst="rect">
            <a:avLst/>
          </a:prstGeom>
        </p:spPr>
      </p:pic>
    </p:spTree>
    <p:extLst>
      <p:ext uri="{BB962C8B-B14F-4D97-AF65-F5344CB8AC3E}">
        <p14:creationId xmlns:p14="http://schemas.microsoft.com/office/powerpoint/2010/main" val="3751866724"/>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3 Taizé 104 "/>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1985" y="2381"/>
            <a:ext cx="7735490" cy="5143500"/>
          </a:xfrm>
          <a:prstGeom prst="rect">
            <a:avLst/>
          </a:prstGeom>
        </p:spPr>
      </p:pic>
    </p:spTree>
    <p:extLst>
      <p:ext uri="{BB962C8B-B14F-4D97-AF65-F5344CB8AC3E}">
        <p14:creationId xmlns:p14="http://schemas.microsoft.com/office/powerpoint/2010/main" val="3391565575"/>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3 Taizé 129 "/>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1985" y="2381"/>
            <a:ext cx="7735490" cy="5143500"/>
          </a:xfrm>
          <a:prstGeom prst="rect">
            <a:avLst/>
          </a:prstGeom>
        </p:spPr>
      </p:pic>
    </p:spTree>
    <p:extLst>
      <p:ext uri="{BB962C8B-B14F-4D97-AF65-F5344CB8AC3E}">
        <p14:creationId xmlns:p14="http://schemas.microsoft.com/office/powerpoint/2010/main" val="1733748378"/>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3 Taizé 130 "/>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rot="5400000">
            <a:off x="382063" y="953275"/>
            <a:ext cx="4875587" cy="324188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88153889"/>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5400000">
            <a:off x="3452096" y="1055847"/>
            <a:ext cx="4644903" cy="3088366"/>
          </a:xfrm>
          <a:prstGeom prst="rect">
            <a:avLst/>
          </a:prstGeom>
          <a:ln>
            <a:noFill/>
          </a:ln>
          <a:effectLst>
            <a:outerShdw blurRad="292100" dist="139700" dir="2700000" algn="tl" rotWithShape="0">
              <a:srgbClr val="333333">
                <a:alpha val="65000"/>
              </a:srgbClr>
            </a:outerShdw>
          </a:effectLst>
        </p:spPr>
      </p:pic>
      <p:sp>
        <p:nvSpPr>
          <p:cNvPr id="3" name="Textfeld 2"/>
          <p:cNvSpPr txBox="1"/>
          <p:nvPr/>
        </p:nvSpPr>
        <p:spPr>
          <a:xfrm>
            <a:off x="269925" y="485899"/>
            <a:ext cx="3456384" cy="4472058"/>
          </a:xfrm>
          <a:prstGeom prst="rect">
            <a:avLst/>
          </a:prstGeom>
          <a:noFill/>
        </p:spPr>
        <p:txBody>
          <a:bodyPr wrap="square" rtlCol="0">
            <a:spAutoFit/>
          </a:bodyPr>
          <a:lstStyle/>
          <a:p>
            <a:r>
              <a:rPr lang="de-DE" b="1" dirty="0" err="1" smtClean="0">
                <a:latin typeface="Georgia" panose="02040502050405020303" pitchFamily="18" charset="0"/>
              </a:rPr>
              <a:t>Hôtel</a:t>
            </a:r>
            <a:r>
              <a:rPr lang="de-DE" b="1" dirty="0">
                <a:latin typeface="Georgia" panose="02040502050405020303" pitchFamily="18" charset="0"/>
              </a:rPr>
              <a:t> </a:t>
            </a:r>
            <a:r>
              <a:rPr lang="de-DE" b="1" dirty="0" smtClean="0">
                <a:latin typeface="Georgia" panose="02040502050405020303" pitchFamily="18" charset="0"/>
              </a:rPr>
              <a:t>-</a:t>
            </a:r>
            <a:r>
              <a:rPr lang="de-DE" b="1" dirty="0" err="1" smtClean="0">
                <a:latin typeface="Georgia" panose="02040502050405020303" pitchFamily="18" charset="0"/>
              </a:rPr>
              <a:t>Dieu</a:t>
            </a:r>
            <a:r>
              <a:rPr lang="de-DE" b="1" dirty="0" smtClean="0">
                <a:latin typeface="Georgia" panose="02040502050405020303" pitchFamily="18" charset="0"/>
              </a:rPr>
              <a:t> in </a:t>
            </a:r>
            <a:r>
              <a:rPr lang="de-DE" b="1" dirty="0" err="1" smtClean="0">
                <a:latin typeface="Georgia" panose="02040502050405020303" pitchFamily="18" charset="0"/>
              </a:rPr>
              <a:t>Beaune</a:t>
            </a:r>
            <a:endParaRPr lang="de-DE" dirty="0">
              <a:latin typeface="Georgia" panose="02040502050405020303" pitchFamily="18" charset="0"/>
            </a:endParaRPr>
          </a:p>
          <a:p>
            <a:r>
              <a:rPr lang="de-DE" dirty="0" smtClean="0">
                <a:latin typeface="Georgia" panose="02040502050405020303" pitchFamily="18" charset="0"/>
              </a:rPr>
              <a:t>Das Hospital wurde unter dem Eindruck von durch den Krieg hervorgerufener Hungersnot  im  Jahre 1443 nach flämischem Vorbild von Nicolas </a:t>
            </a:r>
            <a:r>
              <a:rPr lang="de-DE" dirty="0" err="1" smtClean="0">
                <a:latin typeface="Georgia" panose="02040502050405020303" pitchFamily="18" charset="0"/>
              </a:rPr>
              <a:t>Rolin</a:t>
            </a:r>
            <a:r>
              <a:rPr lang="de-DE" dirty="0" smtClean="0">
                <a:latin typeface="Georgia" panose="02040502050405020303" pitchFamily="18" charset="0"/>
              </a:rPr>
              <a:t>, Kanzler des burgundischen Herzogs Philipp des Guten und seiner Frau </a:t>
            </a:r>
            <a:r>
              <a:rPr lang="de-DE" dirty="0" err="1" smtClean="0">
                <a:latin typeface="Georgia" panose="02040502050405020303" pitchFamily="18" charset="0"/>
              </a:rPr>
              <a:t>Guigone</a:t>
            </a:r>
            <a:r>
              <a:rPr lang="de-DE" dirty="0" smtClean="0">
                <a:latin typeface="Georgia" panose="02040502050405020303" pitchFamily="18" charset="0"/>
              </a:rPr>
              <a:t> de Salins gegründet:  wie in der Gründungsurkunde geschrieben, auch zur Rettung des eigenen Seelenheils.</a:t>
            </a:r>
          </a:p>
          <a:p>
            <a:r>
              <a:rPr lang="de-DE" dirty="0" smtClean="0">
                <a:latin typeface="Georgia" panose="02040502050405020303" pitchFamily="18" charset="0"/>
              </a:rPr>
              <a:t>Großzügig mit ausreichenden Ressourcen , einer Rente aus den Salinen in Salin, ausgestattet und durch Schenkungen an Land und Weinbergen in den nächsten Jahrhunderten erweitert,  wuchs das Hospital stetig. Noch bis 1971 wurde das Krankenhaus genutzt.</a:t>
            </a:r>
          </a:p>
        </p:txBody>
      </p:sp>
    </p:spTree>
    <p:extLst>
      <p:ext uri="{BB962C8B-B14F-4D97-AF65-F5344CB8AC3E}">
        <p14:creationId xmlns:p14="http://schemas.microsoft.com/office/powerpoint/2010/main" val="1551924772"/>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3 Taizé 122 "/>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1985" y="2381"/>
            <a:ext cx="7735490" cy="5143500"/>
          </a:xfrm>
          <a:prstGeom prst="rect">
            <a:avLst/>
          </a:prstGeom>
        </p:spPr>
      </p:pic>
    </p:spTree>
    <p:extLst>
      <p:ext uri="{BB962C8B-B14F-4D97-AF65-F5344CB8AC3E}">
        <p14:creationId xmlns:p14="http://schemas.microsoft.com/office/powerpoint/2010/main" val="3496579136"/>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3 Taizé 107 "/>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1985" y="2381"/>
            <a:ext cx="7735490" cy="5143500"/>
          </a:xfrm>
          <a:prstGeom prst="rect">
            <a:avLst/>
          </a:prstGeom>
        </p:spPr>
      </p:pic>
    </p:spTree>
    <p:extLst>
      <p:ext uri="{BB962C8B-B14F-4D97-AF65-F5344CB8AC3E}">
        <p14:creationId xmlns:p14="http://schemas.microsoft.com/office/powerpoint/2010/main" val="3720852979"/>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3 Taizé 127 "/>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rot="5400000">
            <a:off x="-446774" y="988485"/>
            <a:ext cx="4707606" cy="3130192"/>
          </a:xfrm>
          <a:prstGeom prst="rect">
            <a:avLst/>
          </a:prstGeom>
          <a:ln>
            <a:noFill/>
          </a:ln>
          <a:effectLst>
            <a:outerShdw blurRad="292100" dist="139700" dir="2700000" algn="tl" rotWithShape="0">
              <a:srgbClr val="333333">
                <a:alpha val="65000"/>
              </a:srgbClr>
            </a:outerShdw>
          </a:effectLst>
        </p:spPr>
      </p:pic>
      <p:pic>
        <p:nvPicPr>
          <p:cNvPr id="5" name="Grafik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flipV="1">
            <a:off x="3199138" y="941064"/>
            <a:ext cx="4656901" cy="331452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90947570"/>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2" name="Grafik 1" descr="2013 Taizé 124 "/>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1985" y="2381"/>
            <a:ext cx="7735490" cy="5143500"/>
          </a:xfrm>
          <a:prstGeom prst="rect">
            <a:avLst/>
          </a:prstGeom>
          <a:solidFill>
            <a:schemeClr val="accent1">
              <a:lumMod val="40000"/>
              <a:lumOff val="60000"/>
            </a:schemeClr>
          </a:solidFill>
        </p:spPr>
      </p:pic>
      <p:sp>
        <p:nvSpPr>
          <p:cNvPr id="3" name="Textfeld 2"/>
          <p:cNvSpPr txBox="1"/>
          <p:nvPr/>
        </p:nvSpPr>
        <p:spPr>
          <a:xfrm>
            <a:off x="2358157" y="107590"/>
            <a:ext cx="5184576" cy="4933082"/>
          </a:xfrm>
          <a:prstGeom prst="rect">
            <a:avLst/>
          </a:prstGeom>
          <a:solidFill>
            <a:schemeClr val="accent1">
              <a:lumMod val="40000"/>
              <a:lumOff val="60000"/>
              <a:alpha val="91000"/>
            </a:schemeClr>
          </a:solidFill>
        </p:spPr>
        <p:txBody>
          <a:bodyPr wrap="square" rtlCol="0">
            <a:spAutoFit/>
          </a:bodyPr>
          <a:lstStyle/>
          <a:p>
            <a:r>
              <a:rPr lang="de-DE" dirty="0">
                <a:latin typeface="Georgia" panose="02040502050405020303" pitchFamily="18" charset="0"/>
              </a:rPr>
              <a:t>Der große Armensaal mit Kapelle </a:t>
            </a:r>
            <a:r>
              <a:rPr lang="de-DE" dirty="0" smtClean="0">
                <a:latin typeface="Georgia" panose="02040502050405020303" pitchFamily="18" charset="0"/>
              </a:rPr>
              <a:t>stellt den </a:t>
            </a:r>
            <a:r>
              <a:rPr lang="de-DE" dirty="0">
                <a:latin typeface="Georgia" panose="02040502050405020303" pitchFamily="18" charset="0"/>
              </a:rPr>
              <a:t>größten Saal zur </a:t>
            </a:r>
            <a:r>
              <a:rPr lang="de-DE" dirty="0" smtClean="0">
                <a:latin typeface="Georgia" panose="02040502050405020303" pitchFamily="18" charset="0"/>
              </a:rPr>
              <a:t>Krankenpflege dar</a:t>
            </a:r>
            <a:r>
              <a:rPr lang="de-DE" dirty="0">
                <a:latin typeface="Georgia" panose="02040502050405020303" pitchFamily="18" charset="0"/>
              </a:rPr>
              <a:t>. Er wurde 1452 eingeweiht und beherbergte bis 1951 Kranke und Arme</a:t>
            </a:r>
            <a:r>
              <a:rPr lang="de-DE" dirty="0" smtClean="0">
                <a:latin typeface="Georgia" panose="02040502050405020303" pitchFamily="18" charset="0"/>
              </a:rPr>
              <a:t>.</a:t>
            </a:r>
            <a:br>
              <a:rPr lang="de-DE" dirty="0" smtClean="0">
                <a:latin typeface="Georgia" panose="02040502050405020303" pitchFamily="18" charset="0"/>
              </a:rPr>
            </a:br>
            <a:r>
              <a:rPr lang="de-DE" dirty="0" smtClean="0">
                <a:latin typeface="Georgia" panose="02040502050405020303" pitchFamily="18" charset="0"/>
              </a:rPr>
              <a:t> </a:t>
            </a:r>
            <a:r>
              <a:rPr lang="de-DE" dirty="0">
                <a:latin typeface="Georgia" panose="02040502050405020303" pitchFamily="18" charset="0"/>
              </a:rPr>
              <a:t>Das Mobiliar besteht aus 30 Betten in zwei Reihen, in denen jeweils 2 Personen lagen. Dies erfolgte nicht aus Platzgründen, sondern um den Patienten die Möglichkeit zu geben, sich gegenseitig zu </a:t>
            </a:r>
            <a:r>
              <a:rPr lang="de-DE" dirty="0" err="1" smtClean="0">
                <a:latin typeface="Georgia" panose="02040502050405020303" pitchFamily="18" charset="0"/>
              </a:rPr>
              <a:t>wärmen.Eine</a:t>
            </a:r>
            <a:r>
              <a:rPr lang="de-DE" dirty="0" smtClean="0">
                <a:latin typeface="Georgia" panose="02040502050405020303" pitchFamily="18" charset="0"/>
              </a:rPr>
              <a:t> </a:t>
            </a:r>
            <a:r>
              <a:rPr lang="de-DE" dirty="0">
                <a:latin typeface="Georgia" panose="02040502050405020303" pitchFamily="18" charset="0"/>
              </a:rPr>
              <a:t>Zentralheizung wurde erst 1925 eingebaut</a:t>
            </a:r>
            <a:r>
              <a:rPr lang="de-DE" dirty="0" smtClean="0">
                <a:latin typeface="Georgia" panose="02040502050405020303" pitchFamily="18" charset="0"/>
              </a:rPr>
              <a:t>. </a:t>
            </a:r>
            <a:br>
              <a:rPr lang="de-DE" dirty="0" smtClean="0">
                <a:latin typeface="Georgia" panose="02040502050405020303" pitchFamily="18" charset="0"/>
              </a:rPr>
            </a:br>
            <a:r>
              <a:rPr lang="de-DE" dirty="0" smtClean="0">
                <a:latin typeface="Georgia" panose="02040502050405020303" pitchFamily="18" charset="0"/>
              </a:rPr>
              <a:t>Der </a:t>
            </a:r>
            <a:r>
              <a:rPr lang="de-DE" dirty="0">
                <a:latin typeface="Georgia" panose="02040502050405020303" pitchFamily="18" charset="0"/>
              </a:rPr>
              <a:t>Raum verfügt nur über wenige Fenster. Die Ärzte der damaligen Zeit waren der Überzeugung, dass </a:t>
            </a:r>
            <a:r>
              <a:rPr lang="de-DE" dirty="0" smtClean="0">
                <a:latin typeface="Georgia" panose="02040502050405020303" pitchFamily="18" charset="0"/>
              </a:rPr>
              <a:t>gefürchtete Krankheiten wie Pest etc. durch  </a:t>
            </a:r>
            <a:r>
              <a:rPr lang="de-DE" dirty="0">
                <a:latin typeface="Georgia" panose="02040502050405020303" pitchFamily="18" charset="0"/>
              </a:rPr>
              <a:t>von außen </a:t>
            </a:r>
            <a:r>
              <a:rPr lang="de-DE" dirty="0" smtClean="0">
                <a:latin typeface="Georgia" panose="02040502050405020303" pitchFamily="18" charset="0"/>
              </a:rPr>
              <a:t>eindringende, unreine </a:t>
            </a:r>
            <a:r>
              <a:rPr lang="de-DE" dirty="0">
                <a:latin typeface="Georgia" panose="02040502050405020303" pitchFamily="18" charset="0"/>
              </a:rPr>
              <a:t>Luft (Miasmen) </a:t>
            </a:r>
            <a:r>
              <a:rPr lang="de-DE" dirty="0" smtClean="0">
                <a:latin typeface="Georgia" panose="02040502050405020303" pitchFamily="18" charset="0"/>
              </a:rPr>
              <a:t>übertragen werden. Infolgedessen mussten die Innenräume weitgehend abgeschottet werden. Den Gerüchen und Ausdünstungen wehrte man durch </a:t>
            </a:r>
            <a:r>
              <a:rPr lang="de-DE" dirty="0">
                <a:latin typeface="Georgia" panose="02040502050405020303" pitchFamily="18" charset="0"/>
              </a:rPr>
              <a:t>aromatische </a:t>
            </a:r>
            <a:r>
              <a:rPr lang="de-DE" dirty="0" smtClean="0">
                <a:latin typeface="Georgia" panose="02040502050405020303" pitchFamily="18" charset="0"/>
              </a:rPr>
              <a:t>Duftstoffe, Kräuterauszüge und Weihrauch. </a:t>
            </a:r>
            <a:br>
              <a:rPr lang="de-DE" dirty="0" smtClean="0">
                <a:latin typeface="Georgia" panose="02040502050405020303" pitchFamily="18" charset="0"/>
              </a:rPr>
            </a:br>
            <a:r>
              <a:rPr lang="de-DE" dirty="0" smtClean="0">
                <a:latin typeface="Georgia" panose="02040502050405020303" pitchFamily="18" charset="0"/>
              </a:rPr>
              <a:t>Die </a:t>
            </a:r>
            <a:r>
              <a:rPr lang="de-DE" dirty="0">
                <a:latin typeface="Georgia" panose="02040502050405020303" pitchFamily="18" charset="0"/>
              </a:rPr>
              <a:t>Kapelle am Ende des Saales ermöglichte es den Kranken, vom Bett aus die Heilige Messe zu verfolgen und gleichzeitig mit ihren Gebeten den Wohltätern der Einrichtung zu danken. In dieser Kapelle hing damals das Jüngste Gericht, der Flügelaltar des flämischen Malers Rogier van der Weyden. </a:t>
            </a:r>
          </a:p>
        </p:txBody>
      </p:sp>
    </p:spTree>
    <p:extLst>
      <p:ext uri="{BB962C8B-B14F-4D97-AF65-F5344CB8AC3E}">
        <p14:creationId xmlns:p14="http://schemas.microsoft.com/office/powerpoint/2010/main" val="3093664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1102</Words>
  <Application>Microsoft Office PowerPoint</Application>
  <PresentationFormat>Benutzerdefiniert</PresentationFormat>
  <Paragraphs>125</Paragraphs>
  <Slides>203</Slides>
  <Notes>0</Notes>
  <HiddenSlides>0</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203</vt:i4>
      </vt:variant>
    </vt:vector>
  </HeadingPairs>
  <TitlesOfParts>
    <vt:vector size="208" baseType="lpstr">
      <vt:lpstr>Arial</vt:lpstr>
      <vt:lpstr>Calibri</vt:lpstr>
      <vt:lpstr>Calibri Light</vt:lpstr>
      <vt:lpstr>Georgia</vt:lpstr>
      <vt:lpstr>Office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HP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Susanne</dc:creator>
  <cp:lastModifiedBy>Susanne</cp:lastModifiedBy>
  <cp:revision>93</cp:revision>
  <dcterms:created xsi:type="dcterms:W3CDTF">2019-03-31T17:34:03Z</dcterms:created>
  <dcterms:modified xsi:type="dcterms:W3CDTF">2020-01-14T08:40:03Z</dcterms:modified>
</cp:coreProperties>
</file>